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4"/>
  </p:notesMasterIdLst>
  <p:handoutMasterIdLst>
    <p:handoutMasterId r:id="rId35"/>
  </p:handoutMasterIdLst>
  <p:sldIdLst>
    <p:sldId id="293" r:id="rId2"/>
    <p:sldId id="258" r:id="rId3"/>
    <p:sldId id="305" r:id="rId4"/>
    <p:sldId id="295" r:id="rId5"/>
    <p:sldId id="287" r:id="rId6"/>
    <p:sldId id="306" r:id="rId7"/>
    <p:sldId id="307" r:id="rId8"/>
    <p:sldId id="267" r:id="rId9"/>
    <p:sldId id="260" r:id="rId10"/>
    <p:sldId id="261" r:id="rId11"/>
    <p:sldId id="259" r:id="rId12"/>
    <p:sldId id="274" r:id="rId13"/>
    <p:sldId id="275" r:id="rId14"/>
    <p:sldId id="264" r:id="rId15"/>
    <p:sldId id="265" r:id="rId16"/>
    <p:sldId id="269" r:id="rId17"/>
    <p:sldId id="324" r:id="rId18"/>
    <p:sldId id="322" r:id="rId19"/>
    <p:sldId id="325" r:id="rId20"/>
    <p:sldId id="308" r:id="rId21"/>
    <p:sldId id="323" r:id="rId22"/>
    <p:sldId id="288" r:id="rId23"/>
    <p:sldId id="309" r:id="rId24"/>
    <p:sldId id="310" r:id="rId25"/>
    <p:sldId id="312" r:id="rId26"/>
    <p:sldId id="314" r:id="rId27"/>
    <p:sldId id="316" r:id="rId28"/>
    <p:sldId id="320" r:id="rId29"/>
    <p:sldId id="318" r:id="rId30"/>
    <p:sldId id="319" r:id="rId31"/>
    <p:sldId id="321" r:id="rId32"/>
    <p:sldId id="304" r:id="rId3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580"/>
  </p:normalViewPr>
  <p:slideViewPr>
    <p:cSldViewPr>
      <p:cViewPr varScale="1">
        <p:scale>
          <a:sx n="104" d="100"/>
          <a:sy n="104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ssier\fubx$\UnB\DPO\DOR\dor-dpo\CPOR\2017\Demandas%20Decana\CPLAD\Previs&#227;o%20de%20Gastos%202017%20e%202018%2029.08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2646705115\Desktop\plan%20deca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2646705115\Desktop\plan%20decan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2646705115\Desktop\plan%20decan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2646705115\Desktop\plan%20decan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ssier\fubx$\UnB\DPO\DOR\dor-dpo\CPOR\2017\Demandas%20Decana\CPLAD\DADOS%20PARA%20CAD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ssier\fubx$\UnB\DPO\DOR\dor-dpo\CPOR\2017\Demandas%20Decana\CPLAD\DADOS%20PARA%20CAD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ssier\fubx$\UnB\DPO\DOR\dor-dpo\CPOR\2017\Demandas%20Decana\CPLAD\DADOS%20PARA%20CAD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ssier\fubx$\UnB\DPO\DOR\dor-dpo\CPOR\2017\Demandas%20Decana\CPLAD\DADOS%20PARA%20CAD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'!$D$82:$D$83</c:f>
              <c:strCache>
                <c:ptCount val="2"/>
                <c:pt idx="0">
                  <c:v>Custeio Líquido - Tesouro e Próprios</c:v>
                </c:pt>
                <c:pt idx="1">
                  <c:v>Despesas de Funcionamento</c:v>
                </c:pt>
              </c:strCache>
            </c:strRef>
          </c:cat>
          <c:val>
            <c:numRef>
              <c:f>'Resumo '!$B$82:$B$83</c:f>
              <c:numCache>
                <c:formatCode>_-* #,##0.0_-;\-* #,##0.0_-;_-* "-"??_-;_-@_-</c:formatCode>
                <c:ptCount val="2"/>
                <c:pt idx="0">
                  <c:v>166.1</c:v>
                </c:pt>
                <c:pt idx="1">
                  <c:v>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F-42A0-87E0-D1E2E340AA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8566152"/>
        <c:axId val="222722656"/>
      </c:barChart>
      <c:catAx>
        <c:axId val="22856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722656"/>
        <c:crosses val="autoZero"/>
        <c:auto val="1"/>
        <c:lblAlgn val="ctr"/>
        <c:lblOffset val="100"/>
        <c:noMultiLvlLbl val="0"/>
      </c:catAx>
      <c:valAx>
        <c:axId val="222722656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22856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0.268518518518518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21-4F01-8B43-8DA51FE366B7}"/>
                </c:ext>
              </c:extLst>
            </c:dLbl>
            <c:dLbl>
              <c:idx val="1"/>
              <c:layout>
                <c:manualLayout>
                  <c:x val="-2.7777777777777779E-3"/>
                  <c:y val="-0.435185185185185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21-4F01-8B43-8DA51FE36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Planilha1!$B$1:$B$2</c:f>
              <c:strCache>
                <c:ptCount val="2"/>
                <c:pt idx="0">
                  <c:v>Custeio Líquido - Tesouro e Próprios</c:v>
                </c:pt>
                <c:pt idx="1">
                  <c:v>Despesas de Funcionamento </c:v>
                </c:pt>
              </c:strCache>
            </c:strRef>
          </c:cat>
          <c:val>
            <c:numRef>
              <c:f>Planilha1!$C$1:$C$2</c:f>
              <c:numCache>
                <c:formatCode>General</c:formatCode>
                <c:ptCount val="2"/>
                <c:pt idx="0">
                  <c:v>141.4</c:v>
                </c:pt>
                <c:pt idx="1">
                  <c:v>232.6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1-4F01-8B43-8DA51FE366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4645832"/>
        <c:axId val="222684672"/>
      </c:barChart>
      <c:catAx>
        <c:axId val="22464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684672"/>
        <c:crosses val="autoZero"/>
        <c:auto val="1"/>
        <c:lblAlgn val="ctr"/>
        <c:lblOffset val="100"/>
        <c:noMultiLvlLbl val="0"/>
      </c:catAx>
      <c:valAx>
        <c:axId val="22268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464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A0-45F4-9CF1-367E09096457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A0-45F4-9CF1-367E09096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Planilha1!$B$4:$B$5</c:f>
              <c:strCache>
                <c:ptCount val="2"/>
                <c:pt idx="0">
                  <c:v>Custeio Líquido - Tesouro e Próprios</c:v>
                </c:pt>
                <c:pt idx="1">
                  <c:v>Despesas de Funcionamento</c:v>
                </c:pt>
              </c:strCache>
            </c:strRef>
          </c:cat>
          <c:val>
            <c:numRef>
              <c:f>Planilha1!$C$4:$C$5</c:f>
              <c:numCache>
                <c:formatCode>General</c:formatCode>
                <c:ptCount val="2"/>
                <c:pt idx="0">
                  <c:v>123.7</c:v>
                </c:pt>
                <c:pt idx="1">
                  <c:v>232.6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0-45F4-9CF1-367E0909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57616"/>
        <c:axId val="119356304"/>
      </c:barChart>
      <c:catAx>
        <c:axId val="1193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356304"/>
        <c:crosses val="autoZero"/>
        <c:auto val="1"/>
        <c:lblAlgn val="ctr"/>
        <c:lblOffset val="100"/>
        <c:noMultiLvlLbl val="0"/>
      </c:catAx>
      <c:valAx>
        <c:axId val="1193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93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486111111111112"/>
          <c:w val="0.93888888888888888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tx>
            <c:v>Custeio Líquido - Tesouro e Próprios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Planilha1!$B$7:$B$8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Planilha1!$C$7:$C$8</c:f>
              <c:numCache>
                <c:formatCode>General</c:formatCode>
                <c:ptCount val="2"/>
                <c:pt idx="0">
                  <c:v>141.4</c:v>
                </c:pt>
                <c:pt idx="1">
                  <c:v>166.1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3-40FE-AEED-3B0A29FFD79F}"/>
            </c:ext>
          </c:extLst>
        </c:ser>
        <c:ser>
          <c:idx val="1"/>
          <c:order val="1"/>
          <c:tx>
            <c:v>Despesas de Funcionamento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Planilha1!$B$7:$B$8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Planilha1!$D$7:$D$8</c:f>
              <c:numCache>
                <c:formatCode>General</c:formatCode>
                <c:ptCount val="2"/>
                <c:pt idx="0">
                  <c:v>232.6</c:v>
                </c:pt>
                <c:pt idx="1">
                  <c:v>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3-40FE-AEED-3B0A29FFD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946328"/>
        <c:axId val="451950592"/>
      </c:barChart>
      <c:catAx>
        <c:axId val="451946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1950592"/>
        <c:crosses val="autoZero"/>
        <c:auto val="1"/>
        <c:lblAlgn val="ctr"/>
        <c:lblOffset val="100"/>
        <c:noMultiLvlLbl val="0"/>
      </c:catAx>
      <c:valAx>
        <c:axId val="4519505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194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Custeio Líquido - Tesouro e Próprios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Planilha1!$B$10:$B$11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Planilha1!$C$10:$C$11</c:f>
              <c:numCache>
                <c:formatCode>General</c:formatCode>
                <c:ptCount val="2"/>
                <c:pt idx="0">
                  <c:v>123.7</c:v>
                </c:pt>
                <c:pt idx="1">
                  <c:v>116.2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B-4C89-BF95-1DEE13CD3528}"/>
            </c:ext>
          </c:extLst>
        </c:ser>
        <c:ser>
          <c:idx val="1"/>
          <c:order val="1"/>
          <c:tx>
            <c:v>Despesas de Funcionamento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Planilha1!$B$10:$B$11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Planilha1!$D$10:$D$11</c:f>
              <c:numCache>
                <c:formatCode>General</c:formatCode>
                <c:ptCount val="2"/>
                <c:pt idx="0">
                  <c:v>232.6</c:v>
                </c:pt>
                <c:pt idx="1">
                  <c:v>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B-4C89-BF95-1DEE13CD3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685000"/>
        <c:axId val="222685328"/>
      </c:barChart>
      <c:catAx>
        <c:axId val="22268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685328"/>
        <c:crosses val="autoZero"/>
        <c:auto val="1"/>
        <c:lblAlgn val="ctr"/>
        <c:lblOffset val="100"/>
        <c:noMultiLvlLbl val="0"/>
      </c:catAx>
      <c:valAx>
        <c:axId val="2226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68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Matriz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Planilha1!$O$5:$T$6</c:f>
              <c:multiLvlStrCache>
                <c:ptCount val="6"/>
                <c:lvl>
                  <c:pt idx="0">
                    <c:v>Dotação</c:v>
                  </c:pt>
                  <c:pt idx="1">
                    <c:v>Empenhado</c:v>
                  </c:pt>
                  <c:pt idx="2">
                    <c:v>Dotação</c:v>
                  </c:pt>
                  <c:pt idx="3">
                    <c:v>Empenhado</c:v>
                  </c:pt>
                  <c:pt idx="4">
                    <c:v>Dotação</c:v>
                  </c:pt>
                  <c:pt idx="5">
                    <c:v>Empenhado</c:v>
                  </c:pt>
                </c:lvl>
                <c:lvl>
                  <c:pt idx="0">
                    <c:v>2015 </c:v>
                  </c:pt>
                  <c:pt idx="2">
                    <c:v>2016 </c:v>
                  </c:pt>
                  <c:pt idx="4">
                    <c:v>2017 </c:v>
                  </c:pt>
                </c:lvl>
              </c:multiLvlStrCache>
            </c:multiLvlStrRef>
          </c:cat>
          <c:val>
            <c:numRef>
              <c:f>Planilha1!$O$7:$T$7</c:f>
              <c:numCache>
                <c:formatCode>#,##0</c:formatCode>
                <c:ptCount val="6"/>
                <c:pt idx="0" formatCode="_-* #,##0_-;\-* #,##0_-;_-* &quot;-&quot;??_-;_-@_-">
                  <c:v>5596446</c:v>
                </c:pt>
                <c:pt idx="1">
                  <c:v>2728676.07</c:v>
                </c:pt>
                <c:pt idx="2" formatCode="_-* #,##0_-;\-* #,##0_-;_-* &quot;-&quot;??_-;_-@_-">
                  <c:v>6156091</c:v>
                </c:pt>
                <c:pt idx="3" formatCode="_-* #,##0_-;\-* #,##0_-;_-* &quot;-&quot;??_-;_-@_-">
                  <c:v>3269199.03</c:v>
                </c:pt>
                <c:pt idx="4" formatCode="_-* #,##0_-;\-* #,##0_-;_-* &quot;-&quot;??_-;_-@_-">
                  <c:v>6156091</c:v>
                </c:pt>
                <c:pt idx="5">
                  <c:v>4466585.63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A-4F78-8C3F-60DD7845D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775816"/>
        <c:axId val="181774176"/>
      </c:barChart>
      <c:catAx>
        <c:axId val="1817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774176"/>
        <c:crosses val="autoZero"/>
        <c:auto val="1"/>
        <c:lblAlgn val="ctr"/>
        <c:lblOffset val="100"/>
        <c:noMultiLvlLbl val="0"/>
      </c:catAx>
      <c:valAx>
        <c:axId val="181774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8177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PDI Acadêmico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Planilha1!$O$5:$T$6</c:f>
              <c:multiLvlStrCache>
                <c:ptCount val="6"/>
                <c:lvl>
                  <c:pt idx="0">
                    <c:v>Dotação</c:v>
                  </c:pt>
                  <c:pt idx="1">
                    <c:v>Empenhado</c:v>
                  </c:pt>
                  <c:pt idx="2">
                    <c:v>Dotação</c:v>
                  </c:pt>
                  <c:pt idx="3">
                    <c:v>Empenhado</c:v>
                  </c:pt>
                  <c:pt idx="4">
                    <c:v>Dotação</c:v>
                  </c:pt>
                  <c:pt idx="5">
                    <c:v>Empenhado</c:v>
                  </c:pt>
                </c:lvl>
                <c:lvl>
                  <c:pt idx="0">
                    <c:v>2015 </c:v>
                  </c:pt>
                  <c:pt idx="2">
                    <c:v>2016 </c:v>
                  </c:pt>
                  <c:pt idx="4">
                    <c:v>2017 </c:v>
                  </c:pt>
                </c:lvl>
              </c:multiLvlStrCache>
            </c:multiLvlStrRef>
          </c:cat>
          <c:val>
            <c:numRef>
              <c:f>Planilha1!$O$8:$T$8</c:f>
              <c:numCache>
                <c:formatCode>#,##0</c:formatCode>
                <c:ptCount val="6"/>
                <c:pt idx="0" formatCode="_-* #,##0_-;\-* #,##0_-;_-* &quot;-&quot;??_-;_-@_-">
                  <c:v>4435442</c:v>
                </c:pt>
                <c:pt idx="1">
                  <c:v>2021473.45</c:v>
                </c:pt>
                <c:pt idx="2" formatCode="_-* #,##0_-;\-* #,##0_-;_-* &quot;-&quot;??_-;_-@_-">
                  <c:v>4878986</c:v>
                </c:pt>
                <c:pt idx="3" formatCode="_-* #,##0_-;\-* #,##0_-;_-* &quot;-&quot;??_-;_-@_-">
                  <c:v>2000446.13</c:v>
                </c:pt>
                <c:pt idx="4" formatCode="_-* #,##0_-;\-* #,##0_-;_-* &quot;-&quot;??_-;_-@_-">
                  <c:v>4878986</c:v>
                </c:pt>
                <c:pt idx="5">
                  <c:v>3958766.79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8-412B-A1F3-B163D2633E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775816"/>
        <c:axId val="181774176"/>
      </c:barChart>
      <c:catAx>
        <c:axId val="1817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774176"/>
        <c:crosses val="autoZero"/>
        <c:auto val="1"/>
        <c:lblAlgn val="ctr"/>
        <c:lblOffset val="100"/>
        <c:noMultiLvlLbl val="0"/>
      </c:catAx>
      <c:valAx>
        <c:axId val="181774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8177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PDI Administrativo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Planilha1!$O$5:$T$6</c:f>
              <c:multiLvlStrCache>
                <c:ptCount val="6"/>
                <c:lvl>
                  <c:pt idx="0">
                    <c:v>Dotação</c:v>
                  </c:pt>
                  <c:pt idx="1">
                    <c:v>Empenhado</c:v>
                  </c:pt>
                  <c:pt idx="2">
                    <c:v>Dotação</c:v>
                  </c:pt>
                  <c:pt idx="3">
                    <c:v>Empenhado</c:v>
                  </c:pt>
                  <c:pt idx="4">
                    <c:v>Dotação</c:v>
                  </c:pt>
                  <c:pt idx="5">
                    <c:v>Empenhado</c:v>
                  </c:pt>
                </c:lvl>
                <c:lvl>
                  <c:pt idx="0">
                    <c:v>2015 </c:v>
                  </c:pt>
                  <c:pt idx="2">
                    <c:v>2016 </c:v>
                  </c:pt>
                  <c:pt idx="4">
                    <c:v>2017 </c:v>
                  </c:pt>
                </c:lvl>
              </c:multiLvlStrCache>
            </c:multiLvlStrRef>
          </c:cat>
          <c:val>
            <c:numRef>
              <c:f>Planilha1!$O$9:$T$9</c:f>
              <c:numCache>
                <c:formatCode>#,##0</c:formatCode>
                <c:ptCount val="6"/>
                <c:pt idx="0" formatCode="_-* #,##0_-;\-* #,##0_-;_-* &quot;-&quot;??_-;_-@_-">
                  <c:v>4365910</c:v>
                </c:pt>
                <c:pt idx="1">
                  <c:v>3570515.25</c:v>
                </c:pt>
                <c:pt idx="2" formatCode="_-* #,##0_-;\-* #,##0_-;_-* &quot;-&quot;??_-;_-@_-">
                  <c:v>4802501</c:v>
                </c:pt>
                <c:pt idx="3" formatCode="_-* #,##0_-;\-* #,##0_-;_-* &quot;-&quot;??_-;_-@_-">
                  <c:v>2372236.39</c:v>
                </c:pt>
                <c:pt idx="4" formatCode="_-* #,##0_-;\-* #,##0_-;_-* &quot;-&quot;??_-;_-@_-">
                  <c:v>5141760.0380418617</c:v>
                </c:pt>
                <c:pt idx="5">
                  <c:v>3436601.83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3-4194-9942-7694983280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775816"/>
        <c:axId val="181774176"/>
      </c:barChart>
      <c:catAx>
        <c:axId val="1817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774176"/>
        <c:crosses val="autoZero"/>
        <c:auto val="1"/>
        <c:lblAlgn val="ctr"/>
        <c:lblOffset val="100"/>
        <c:noMultiLvlLbl val="0"/>
      </c:catAx>
      <c:valAx>
        <c:axId val="181774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8177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Atividades</a:t>
            </a:r>
            <a:r>
              <a:rPr lang="pt-BR" baseline="0"/>
              <a:t> Específicas/Transporte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Planilha1!$O$5:$T$6</c:f>
              <c:multiLvlStrCache>
                <c:ptCount val="6"/>
                <c:lvl>
                  <c:pt idx="0">
                    <c:v>Dotação</c:v>
                  </c:pt>
                  <c:pt idx="1">
                    <c:v>Empenhado</c:v>
                  </c:pt>
                  <c:pt idx="2">
                    <c:v>Dotação</c:v>
                  </c:pt>
                  <c:pt idx="3">
                    <c:v>Empenhado</c:v>
                  </c:pt>
                  <c:pt idx="4">
                    <c:v>Dotação</c:v>
                  </c:pt>
                  <c:pt idx="5">
                    <c:v>Empenhado</c:v>
                  </c:pt>
                </c:lvl>
                <c:lvl>
                  <c:pt idx="0">
                    <c:v>2015 </c:v>
                  </c:pt>
                  <c:pt idx="2">
                    <c:v>2016 </c:v>
                  </c:pt>
                  <c:pt idx="4">
                    <c:v>2017 </c:v>
                  </c:pt>
                </c:lvl>
              </c:multiLvlStrCache>
            </c:multiLvlStrRef>
          </c:cat>
          <c:val>
            <c:numRef>
              <c:f>Planilha1!$O$10:$T$10</c:f>
              <c:numCache>
                <c:formatCode>#,##0</c:formatCode>
                <c:ptCount val="6"/>
                <c:pt idx="0" formatCode="_-* #,##0_-;\-* #,##0_-;_-* &quot;-&quot;??_-;_-@_-">
                  <c:v>2304672</c:v>
                </c:pt>
                <c:pt idx="1">
                  <c:v>1374213.7299999997</c:v>
                </c:pt>
                <c:pt idx="2" formatCode="_-* #,##0_-;\-* #,##0_-;_-* &quot;-&quot;??_-;_-@_-">
                  <c:v>3117738</c:v>
                </c:pt>
                <c:pt idx="3" formatCode="_-* #,##0_-;\-* #,##0_-;_-* &quot;-&quot;??_-;_-@_-">
                  <c:v>1442185.47</c:v>
                </c:pt>
                <c:pt idx="4" formatCode="_-* #,##0_-;\-* #,##0_-;_-* &quot;-&quot;??_-;_-@_-">
                  <c:v>3856659</c:v>
                </c:pt>
                <c:pt idx="5">
                  <c:v>2154770.79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C-4040-A7A0-0609488278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775816"/>
        <c:axId val="181774176"/>
      </c:barChart>
      <c:catAx>
        <c:axId val="1817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774176"/>
        <c:crosses val="autoZero"/>
        <c:auto val="1"/>
        <c:lblAlgn val="ctr"/>
        <c:lblOffset val="100"/>
        <c:noMultiLvlLbl val="0"/>
      </c:catAx>
      <c:valAx>
        <c:axId val="181774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8177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0.05833</cdr:x>
      <cdr:y>0.32448</cdr:y>
    </cdr:from>
    <cdr:to>
      <cdr:x>0.23333</cdr:x>
      <cdr:y>0.43403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099E3F9-14DF-4E89-83F0-3B033ABE8A85}"/>
            </a:ext>
          </a:extLst>
        </cdr:cNvPr>
        <cdr:cNvSpPr txBox="1"/>
      </cdr:nvSpPr>
      <cdr:spPr>
        <a:xfrm xmlns:a="http://schemas.openxmlformats.org/drawingml/2006/main">
          <a:off x="266700" y="1047751"/>
          <a:ext cx="800101" cy="353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déficit = 91,2</a:t>
          </a:r>
        </a:p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0.48958</cdr:x>
      <cdr:y>0.22917</cdr:y>
    </cdr:from>
    <cdr:to>
      <cdr:x>0.69792</cdr:x>
      <cdr:y>0.625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0B2EC83D-18B4-4685-850D-471C0F1A7C4A}"/>
            </a:ext>
          </a:extLst>
        </cdr:cNvPr>
        <cdr:cNvSpPr txBox="1"/>
      </cdr:nvSpPr>
      <cdr:spPr>
        <a:xfrm xmlns:a="http://schemas.openxmlformats.org/drawingml/2006/main">
          <a:off x="2238376" y="628650"/>
          <a:ext cx="952500" cy="108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0.54792</cdr:x>
      <cdr:y>0.20833</cdr:y>
    </cdr:from>
    <cdr:to>
      <cdr:x>0.75833</cdr:x>
      <cdr:y>0.49653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14EE900A-323D-4749-BD15-869A8DF677DB}"/>
            </a:ext>
          </a:extLst>
        </cdr:cNvPr>
        <cdr:cNvSpPr txBox="1"/>
      </cdr:nvSpPr>
      <cdr:spPr>
        <a:xfrm xmlns:a="http://schemas.openxmlformats.org/drawingml/2006/main">
          <a:off x="2505074" y="672703"/>
          <a:ext cx="962025" cy="930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déficit</a:t>
          </a:r>
          <a:r>
            <a:rPr lang="pt-BR" sz="1100" baseline="0"/>
            <a:t> = 48,4</a:t>
          </a:r>
        </a:p>
        <a:p xmlns:a="http://schemas.openxmlformats.org/drawingml/2006/main"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0.0875</cdr:x>
      <cdr:y>0.21181</cdr:y>
    </cdr:from>
    <cdr:to>
      <cdr:x>0.27708</cdr:x>
      <cdr:y>0.44097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CFB17D-A699-4AC7-AD68-E283D0365843}"/>
            </a:ext>
          </a:extLst>
        </cdr:cNvPr>
        <cdr:cNvSpPr txBox="1"/>
      </cdr:nvSpPr>
      <cdr:spPr>
        <a:xfrm xmlns:a="http://schemas.openxmlformats.org/drawingml/2006/main">
          <a:off x="400050" y="581026"/>
          <a:ext cx="866775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déficit</a:t>
          </a:r>
          <a:r>
            <a:rPr lang="pt-BR" sz="1100" baseline="0"/>
            <a:t> = 108,9</a:t>
          </a:r>
          <a:endParaRPr lang="pt-BR" sz="1100"/>
        </a:p>
      </cdr:txBody>
    </cdr:sp>
  </cdr:relSizeAnchor>
  <cdr:relSizeAnchor xmlns:cdr="http://schemas.openxmlformats.org/drawingml/2006/chartDrawing">
    <cdr:from>
      <cdr:x>0.55833</cdr:x>
      <cdr:y>0.23264</cdr:y>
    </cdr:from>
    <cdr:to>
      <cdr:x>0.77083</cdr:x>
      <cdr:y>0.62847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5FC31A71-8FA5-4F33-8ADA-61174AD682D3}"/>
            </a:ext>
          </a:extLst>
        </cdr:cNvPr>
        <cdr:cNvSpPr txBox="1"/>
      </cdr:nvSpPr>
      <cdr:spPr>
        <a:xfrm xmlns:a="http://schemas.openxmlformats.org/drawingml/2006/main">
          <a:off x="2552700" y="638175"/>
          <a:ext cx="971550" cy="108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déficit = 98,3</a:t>
          </a:r>
        </a:p>
        <a:p xmlns:a="http://schemas.openxmlformats.org/drawingml/2006/main">
          <a:endParaRPr lang="pt-BR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0.55443</cdr:x>
      <cdr:y>0.4081</cdr:y>
    </cdr:from>
    <cdr:to>
      <cdr:x>0.61989</cdr:x>
      <cdr:y>0.51815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4555565" y="1205006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53%</a:t>
          </a:r>
        </a:p>
      </cdr:txBody>
    </cdr:sp>
  </cdr:relSizeAnchor>
  <cdr:relSizeAnchor xmlns:cdr="http://schemas.openxmlformats.org/drawingml/2006/chartDrawing">
    <cdr:from>
      <cdr:x>0.87355</cdr:x>
      <cdr:y>0.30183</cdr:y>
    </cdr:from>
    <cdr:to>
      <cdr:x>0.93902</cdr:x>
      <cdr:y>0.41189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7177742" y="891240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73%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0.23394</cdr:x>
      <cdr:y>0.49159</cdr:y>
    </cdr:from>
    <cdr:to>
      <cdr:x>0.2994</cdr:x>
      <cdr:y>0.60164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1922182" y="1451536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46%</a:t>
          </a:r>
        </a:p>
      </cdr:txBody>
    </cdr:sp>
  </cdr:relSizeAnchor>
  <cdr:relSizeAnchor xmlns:cdr="http://schemas.openxmlformats.org/drawingml/2006/chartDrawing">
    <cdr:from>
      <cdr:x>0.55443</cdr:x>
      <cdr:y>0.484</cdr:y>
    </cdr:from>
    <cdr:to>
      <cdr:x>0.61989</cdr:x>
      <cdr:y>0.59405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4555564" y="1429124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41%</a:t>
          </a:r>
        </a:p>
      </cdr:txBody>
    </cdr:sp>
  </cdr:relSizeAnchor>
  <cdr:relSizeAnchor xmlns:cdr="http://schemas.openxmlformats.org/drawingml/2006/chartDrawing">
    <cdr:from>
      <cdr:x>0.87492</cdr:x>
      <cdr:y>0.29424</cdr:y>
    </cdr:from>
    <cdr:to>
      <cdr:x>0.94038</cdr:x>
      <cdr:y>0.4043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7188947" y="868829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81%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0.23544</cdr:x>
      <cdr:y>0.33978</cdr:y>
    </cdr:from>
    <cdr:to>
      <cdr:x>0.30095</cdr:x>
      <cdr:y>0.44984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1933388" y="1003300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82%</a:t>
          </a:r>
        </a:p>
      </cdr:txBody>
    </cdr:sp>
  </cdr:relSizeAnchor>
  <cdr:relSizeAnchor xmlns:cdr="http://schemas.openxmlformats.org/drawingml/2006/chartDrawing">
    <cdr:from>
      <cdr:x>0.55477</cdr:x>
      <cdr:y>0.47261</cdr:y>
    </cdr:from>
    <cdr:to>
      <cdr:x>0.62027</cdr:x>
      <cdr:y>0.58267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4555564" y="1395506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49%</a:t>
          </a:r>
        </a:p>
      </cdr:txBody>
    </cdr:sp>
  </cdr:relSizeAnchor>
  <cdr:relSizeAnchor xmlns:cdr="http://schemas.openxmlformats.org/drawingml/2006/chartDrawing">
    <cdr:from>
      <cdr:x>0.87955</cdr:x>
      <cdr:y>0.35497</cdr:y>
    </cdr:from>
    <cdr:to>
      <cdr:x>0.94505</cdr:x>
      <cdr:y>0.46502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7222565" y="1048124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67%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0.23271</cdr:x>
      <cdr:y>0.52574</cdr:y>
    </cdr:from>
    <cdr:to>
      <cdr:x>0.29822</cdr:x>
      <cdr:y>0.6358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1910977" y="1552389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60%</a:t>
          </a:r>
        </a:p>
      </cdr:txBody>
    </cdr:sp>
  </cdr:relSizeAnchor>
  <cdr:relSizeAnchor xmlns:cdr="http://schemas.openxmlformats.org/drawingml/2006/chartDrawing">
    <cdr:from>
      <cdr:x>0.55477</cdr:x>
      <cdr:y>0.52574</cdr:y>
    </cdr:from>
    <cdr:to>
      <cdr:x>0.62027</cdr:x>
      <cdr:y>0.6358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4555565" y="1552389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46%</a:t>
          </a:r>
        </a:p>
      </cdr:txBody>
    </cdr:sp>
  </cdr:relSizeAnchor>
  <cdr:relSizeAnchor xmlns:cdr="http://schemas.openxmlformats.org/drawingml/2006/chartDrawing">
    <cdr:from>
      <cdr:x>0.87409</cdr:x>
      <cdr:y>0.41569</cdr:y>
    </cdr:from>
    <cdr:to>
      <cdr:x>0.93959</cdr:x>
      <cdr:y>0.52574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DCC86902-2520-468F-A43E-7818ED8553B1}"/>
            </a:ext>
          </a:extLst>
        </cdr:cNvPr>
        <cdr:cNvSpPr txBox="1"/>
      </cdr:nvSpPr>
      <cdr:spPr>
        <a:xfrm xmlns:a="http://schemas.openxmlformats.org/drawingml/2006/main">
          <a:off x="7177742" y="1227418"/>
          <a:ext cx="537882" cy="324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56%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3EDD-C021-4FE0-8B84-E165382F7814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6837-A7EB-48DB-96D8-CB397C5CB01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FB07-A8C5-4065-B645-C71FC069D9CB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4108-C34C-459B-9829-138602E0D2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45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Projeção da SOF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21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00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6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Projeção da SOF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1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Projeção da SOF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72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Dos 13%,</a:t>
            </a:r>
            <a:r>
              <a:rPr lang="pt-BR" baseline="0" dirty="0"/>
              <a:t> apenas 50,74% são do Tesouro (R$105,6 milhões)</a:t>
            </a:r>
          </a:p>
          <a:p>
            <a:r>
              <a:rPr lang="pt-BR" baseline="0" dirty="0"/>
              <a:t>Dos 3%, apenas 43,8%  são da Fonte 0112 - Tesouro (R$24 milhões)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6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Dos 13%,</a:t>
            </a:r>
            <a:r>
              <a:rPr lang="pt-BR" baseline="0" dirty="0"/>
              <a:t> apenas 50,74% são do Tesouro (R$105,6 milhões)</a:t>
            </a:r>
          </a:p>
          <a:p>
            <a:r>
              <a:rPr lang="pt-BR" baseline="0" dirty="0"/>
              <a:t>Dos 3%, apenas 43,8%  são da Fonte 0112 - Tesouro (R$24 milhões)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30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Dos 13%,</a:t>
            </a:r>
            <a:r>
              <a:rPr lang="pt-BR" baseline="0" dirty="0"/>
              <a:t> apenas 50,74% são do Tesouro (R$105,6 milhões)</a:t>
            </a:r>
          </a:p>
          <a:p>
            <a:r>
              <a:rPr lang="pt-BR" baseline="0" dirty="0"/>
              <a:t>Dos 3%, apenas 43,8%  são da Fonte 0112 - Tesouro (R$24 milhões)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4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Dos 13%,</a:t>
            </a:r>
            <a:r>
              <a:rPr lang="pt-BR" baseline="0" dirty="0"/>
              <a:t> apenas 50,74% são do Tesouro (R$105,6 milhões)</a:t>
            </a:r>
          </a:p>
          <a:p>
            <a:r>
              <a:rPr lang="pt-BR" baseline="0" dirty="0"/>
              <a:t>Dos 3%, apenas 43,8%  são da Fonte 0112 - Tesouro (R$24 milhões)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96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Representatividade</a:t>
            </a:r>
            <a:r>
              <a:rPr lang="pt-BR" baseline="0" dirty="0"/>
              <a:t> do GND 3 e do GND 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4108-C34C-459B-9829-138602E0D2B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86B5-3C11-464F-A676-E273DCC35C40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1998-BBFA-46C0-84BD-CBA45E4FD5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08912" cy="425611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/>
              <a:t>PLOA 2018</a:t>
            </a:r>
            <a:br>
              <a:rPr lang="pt-BR" b="1" dirty="0"/>
            </a:br>
            <a:r>
              <a:rPr lang="pt-BR" sz="3600" dirty="0"/>
              <a:t>Universidade de Brasília</a:t>
            </a:r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br>
              <a:rPr lang="pt-BR" sz="3600" dirty="0"/>
            </a:b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92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7544" y="98072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Tabela 4 – 2016 – 2018 - Síntese dos Programas/ Planos Orçamentários em ODC e Investimento – Fonte do Tesouro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161947E-90E5-475B-85C8-8C7BD9688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78747"/>
              </p:ext>
            </p:extLst>
          </p:nvPr>
        </p:nvGraphicFramePr>
        <p:xfrm>
          <a:off x="611560" y="2132856"/>
          <a:ext cx="7820855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Worksheet" r:id="rId4" imgW="9515451" imgH="3943398" progId="Excel.Sheet.8">
                  <p:embed/>
                </p:oleObj>
              </mc:Choice>
              <mc:Fallback>
                <p:oleObj name="Worksheet" r:id="rId4" imgW="9515451" imgH="394339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132856"/>
                        <a:ext cx="7820855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83671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Tabela 5 - 2016 x 2017 x 2018: Orçamento por Fonte de Recursos e Grupo de Despesa (ODC e Investimento)</a:t>
            </a:r>
            <a:r>
              <a:rPr lang="pt-BR" sz="1400" i="1" dirty="0">
                <a:latin typeface="UnB Office" pitchFamily="34" charset="0"/>
              </a:rPr>
              <a:t> 				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450912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Nota: </a:t>
            </a:r>
          </a:p>
          <a:p>
            <a:r>
              <a:rPr lang="pt-BR" sz="1600" dirty="0"/>
              <a:t>GND 3 = ODC (Custeio)</a:t>
            </a:r>
          </a:p>
          <a:p>
            <a:r>
              <a:rPr lang="pt-BR" sz="1600" dirty="0"/>
              <a:t>GND 4 = Investimento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D60BEFA-EF30-4E3D-9D37-E8D7466B6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07779"/>
              </p:ext>
            </p:extLst>
          </p:nvPr>
        </p:nvGraphicFramePr>
        <p:xfrm>
          <a:off x="393700" y="1752600"/>
          <a:ext cx="8439150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Worksheet" r:id="rId5" imgW="10706148" imgH="3086197" progId="Excel.Sheet.8">
                  <p:embed/>
                </p:oleObj>
              </mc:Choice>
              <mc:Fallback>
                <p:oleObj name="Worksheet" r:id="rId5" imgW="10706148" imgH="30861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700" y="1752600"/>
                        <a:ext cx="8439150" cy="243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528" y="6206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6 – Comparação do orçamento da UnB em </a:t>
            </a:r>
            <a:r>
              <a:rPr lang="pt-BR" sz="2000" b="1" dirty="0">
                <a:solidFill>
                  <a:srgbClr val="FF0000"/>
                </a:solidFill>
                <a:latin typeface="UnB Office" pitchFamily="34" charset="0"/>
              </a:rPr>
              <a:t>ODC (custeio) </a:t>
            </a:r>
            <a:r>
              <a:rPr lang="pt-BR" sz="2000" b="1" dirty="0">
                <a:latin typeface="UnB Office" pitchFamily="34" charset="0"/>
              </a:rPr>
              <a:t>nos anos de 2016, 2017 e 2018 por </a:t>
            </a:r>
            <a:r>
              <a:rPr lang="pt-BR" sz="2000" b="1" dirty="0">
                <a:solidFill>
                  <a:srgbClr val="FF0000"/>
                </a:solidFill>
                <a:latin typeface="UnB Office" pitchFamily="34" charset="0"/>
              </a:rPr>
              <a:t>Fonte</a:t>
            </a:r>
            <a:r>
              <a:rPr lang="pt-BR" sz="2000" b="1" dirty="0">
                <a:latin typeface="UnB Office" pitchFamily="34" charset="0"/>
              </a:rPr>
              <a:t> de Recursos (R$ milhões)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E45E8D-ED63-4922-AED8-DB180061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719812"/>
            <a:ext cx="8820472" cy="35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548680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7 - Comparação do orçamento da UnB  em </a:t>
            </a:r>
            <a:r>
              <a:rPr lang="pt-BR" sz="2000" b="1" dirty="0">
                <a:solidFill>
                  <a:srgbClr val="FF0000"/>
                </a:solidFill>
                <a:latin typeface="UnB Office" pitchFamily="34" charset="0"/>
              </a:rPr>
              <a:t>Investimento</a:t>
            </a:r>
            <a:r>
              <a:rPr lang="pt-BR" sz="2000" b="1" dirty="0">
                <a:latin typeface="UnB Office" pitchFamily="34" charset="0"/>
              </a:rPr>
              <a:t> nos anos de 2016, 2018 e 2017 por </a:t>
            </a:r>
            <a:r>
              <a:rPr lang="pt-BR" sz="2000" b="1" dirty="0">
                <a:solidFill>
                  <a:srgbClr val="FF0000"/>
                </a:solidFill>
                <a:latin typeface="UnB Office" pitchFamily="34" charset="0"/>
              </a:rPr>
              <a:t>Fonte</a:t>
            </a:r>
            <a:r>
              <a:rPr lang="pt-BR" sz="2000" b="1" dirty="0">
                <a:latin typeface="UnB Office" pitchFamily="34" charset="0"/>
              </a:rPr>
              <a:t> de Recursos (R$ milhões)</a:t>
            </a: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9F89818-E543-43B7-882A-9B51AE3E4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72" y="1893605"/>
            <a:ext cx="8676456" cy="29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90872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Tabela 6 - PLOA 2018: Proposta de Orçamento pelos Critérios da Matriz, PDI e Atividades Específicas (R$ milhões)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35E72B9-1343-4E0F-A444-90A5C4074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19624"/>
              </p:ext>
            </p:extLst>
          </p:nvPr>
        </p:nvGraphicFramePr>
        <p:xfrm>
          <a:off x="410465" y="2420888"/>
          <a:ext cx="8323071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Worksheet" r:id="rId4" imgW="6448401" imgH="1562020" progId="Excel.Sheet.12">
                  <p:embed/>
                </p:oleObj>
              </mc:Choice>
              <mc:Fallback>
                <p:oleObj name="Worksheet" r:id="rId4" imgW="6448401" imgH="1562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465" y="2420888"/>
                        <a:ext cx="8323071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67544" y="59492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Custo mensal estimado:          R$ 17,8 milhões</a:t>
            </a:r>
          </a:p>
          <a:p>
            <a:r>
              <a:rPr lang="pt-BR" b="1" dirty="0"/>
              <a:t>Custo total anual estimado: R$ 214,5 milhões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20688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8: Estimativa das despesas de </a:t>
            </a:r>
            <a:r>
              <a:rPr lang="pt-BR" sz="2000" b="1" dirty="0">
                <a:solidFill>
                  <a:srgbClr val="FF0000"/>
                </a:solidFill>
                <a:latin typeface="UnB Office" pitchFamily="34" charset="0"/>
              </a:rPr>
              <a:t>Funcionamento</a:t>
            </a:r>
            <a:r>
              <a:rPr lang="pt-BR" sz="2000" b="1" dirty="0">
                <a:latin typeface="UnB Office" pitchFamily="34" charset="0"/>
              </a:rPr>
              <a:t> da UnB – 2018 (R$ milhões)  </a:t>
            </a:r>
          </a:p>
          <a:p>
            <a:pPr algn="ctr"/>
            <a:endParaRPr lang="pt-BR" sz="20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6B42EBA-4CC9-4700-8440-879A4F8C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1581150"/>
            <a:ext cx="774192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9 - PLOA 2018: Disponibilidade Orçamentária x Despesas de Funcionamento da FUB (R$ milhões)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725144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UnB Office" pitchFamily="34" charset="0"/>
              </a:rPr>
              <a:t>Memória de cálculo:</a:t>
            </a:r>
          </a:p>
          <a:p>
            <a:pPr marL="342900" indent="-342900">
              <a:buAutoNum type="arabicParenR"/>
            </a:pPr>
            <a:r>
              <a:rPr lang="pt-BR" sz="1400" b="1" dirty="0">
                <a:latin typeface="UnB Office" pitchFamily="34" charset="0"/>
              </a:rPr>
              <a:t>Custeio líquido:</a:t>
            </a:r>
          </a:p>
          <a:p>
            <a:r>
              <a:rPr lang="pt-BR" sz="1400" b="1" dirty="0">
                <a:latin typeface="UnB Office" pitchFamily="34" charset="0"/>
              </a:rPr>
              <a:t> Recursos do Tesouro + Próprios </a:t>
            </a:r>
            <a:r>
              <a:rPr lang="pt-BR" sz="1400" b="1" dirty="0">
                <a:solidFill>
                  <a:srgbClr val="FF0000"/>
                </a:solidFill>
                <a:latin typeface="UnB Office" pitchFamily="34" charset="0"/>
              </a:rPr>
              <a:t>Total</a:t>
            </a:r>
            <a:r>
              <a:rPr lang="pt-BR" sz="1400" b="1" dirty="0">
                <a:latin typeface="UnB Office" pitchFamily="34" charset="0"/>
              </a:rPr>
              <a:t> – Ação 20GK (Fomento) – Ação 4572 (Capacitação) – demais Ações (00OQ, 00PW) – alocação da Nova Matriz: </a:t>
            </a:r>
          </a:p>
          <a:p>
            <a:pPr marL="342900" indent="-342900"/>
            <a:r>
              <a:rPr lang="pt-BR" sz="1400" dirty="0">
                <a:latin typeface="UnB Office" pitchFamily="34" charset="0"/>
              </a:rPr>
              <a:t> </a:t>
            </a:r>
            <a:r>
              <a:rPr lang="pt-BR" sz="1400" b="1" dirty="0">
                <a:latin typeface="UnB Office" pitchFamily="34" charset="0"/>
              </a:rPr>
              <a:t>R$ 106,2 milhões + R$ 89,9 milhões – R$ 4,6 milhões – 1,2 milhões - R$ 0,1 milhões  -  </a:t>
            </a:r>
            <a:r>
              <a:rPr lang="pt-BR" sz="1400" b="1" dirty="0">
                <a:solidFill>
                  <a:srgbClr val="0070C0"/>
                </a:solidFill>
                <a:latin typeface="UnB Office" pitchFamily="34" charset="0"/>
              </a:rPr>
              <a:t>R$ 24,0 milhões  </a:t>
            </a:r>
            <a:r>
              <a:rPr lang="pt-BR" sz="1400" b="1" dirty="0">
                <a:latin typeface="UnB Office" pitchFamily="34" charset="0"/>
              </a:rPr>
              <a:t>= R$ 166,2 milhões.</a:t>
            </a:r>
          </a:p>
          <a:p>
            <a:pPr marL="342900" indent="-342900"/>
            <a:endParaRPr lang="pt-BR" sz="1400" b="1" dirty="0">
              <a:latin typeface="UnB Office" pitchFamily="34" charset="0"/>
            </a:endParaRP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2)</a:t>
            </a:r>
            <a:r>
              <a:rPr lang="pt-BR" sz="1400" dirty="0">
                <a:latin typeface="UnB Office" pitchFamily="34" charset="0"/>
              </a:rPr>
              <a:t>    </a:t>
            </a:r>
            <a:r>
              <a:rPr lang="pt-BR" sz="1400" b="1" dirty="0">
                <a:latin typeface="UnB Office" pitchFamily="34" charset="0"/>
              </a:rPr>
              <a:t>Estimativa mensal das despesas de funcionamento x meses do ano: </a:t>
            </a: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        R$ 17,8 milhões x 12 </a:t>
            </a:r>
            <a:r>
              <a:rPr lang="pt-BR" sz="1400" dirty="0">
                <a:latin typeface="UnB Office" pitchFamily="34" charset="0"/>
              </a:rPr>
              <a:t>=  </a:t>
            </a:r>
            <a:r>
              <a:rPr lang="pt-BR" sz="1400" b="1" dirty="0">
                <a:latin typeface="UnB Office" pitchFamily="34" charset="0"/>
              </a:rPr>
              <a:t>R$ 214,5 milhões</a:t>
            </a:r>
          </a:p>
          <a:p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2564904"/>
            <a:ext cx="2627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/>
              <a:t>Déficit</a:t>
            </a:r>
            <a:r>
              <a:rPr lang="en-US" sz="1300" b="1" dirty="0"/>
              <a:t> </a:t>
            </a:r>
            <a:r>
              <a:rPr lang="en-US" sz="1300" b="1" dirty="0" err="1"/>
              <a:t>estimado</a:t>
            </a:r>
            <a:r>
              <a:rPr lang="en-US" sz="1300" b="1" dirty="0"/>
              <a:t> = </a:t>
            </a:r>
            <a:r>
              <a:rPr lang="en-US" sz="1300" b="1" dirty="0">
                <a:solidFill>
                  <a:srgbClr val="FF0000"/>
                </a:solidFill>
              </a:rPr>
              <a:t>R$ 48,4 </a:t>
            </a:r>
            <a:r>
              <a:rPr lang="en-US" sz="1300" b="1" dirty="0" err="1">
                <a:solidFill>
                  <a:srgbClr val="FF0000"/>
                </a:solidFill>
              </a:rPr>
              <a:t>milhões</a:t>
            </a:r>
            <a:endParaRPr lang="en-US" sz="1300" b="1" dirty="0">
              <a:solidFill>
                <a:srgbClr val="FF0000"/>
              </a:solidFill>
            </a:endParaRPr>
          </a:p>
          <a:p>
            <a:r>
              <a:rPr lang="en-US" sz="1300" b="1" dirty="0"/>
              <a:t>(antes </a:t>
            </a:r>
            <a:r>
              <a:rPr lang="en-US" sz="1300" b="1" dirty="0" err="1"/>
              <a:t>apostilamentos</a:t>
            </a:r>
            <a:r>
              <a:rPr lang="en-US" sz="1300" b="1" dirty="0"/>
              <a:t> </a:t>
            </a:r>
            <a:r>
              <a:rPr lang="mr-IN" sz="1300" b="1" dirty="0"/>
              <a:t>–</a:t>
            </a:r>
            <a:r>
              <a:rPr lang="en-US" sz="1300" b="1" dirty="0"/>
              <a:t> </a:t>
            </a:r>
            <a:r>
              <a:rPr lang="en-US" sz="1300" b="1" dirty="0" err="1"/>
              <a:t>jan</a:t>
            </a:r>
            <a:r>
              <a:rPr lang="en-US" sz="1300" b="1" dirty="0"/>
              <a:t>/18)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2DF738F-9271-452C-B820-69622F34C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53932"/>
              </p:ext>
            </p:extLst>
          </p:nvPr>
        </p:nvGraphicFramePr>
        <p:xfrm>
          <a:off x="323528" y="1444080"/>
          <a:ext cx="6192688" cy="299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10 - LOA 2017: Disponibilidade Orçamentária x Despesas de Funcionamento da FUB (R$ milhões)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725144"/>
            <a:ext cx="8964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UnB Office" pitchFamily="34" charset="0"/>
              </a:rPr>
              <a:t>Memória de cálculo:</a:t>
            </a:r>
          </a:p>
          <a:p>
            <a:pPr marL="342900" indent="-342900">
              <a:buAutoNum type="arabicParenR"/>
            </a:pPr>
            <a:r>
              <a:rPr lang="pt-BR" sz="1400" b="1" dirty="0">
                <a:latin typeface="UnB Office" pitchFamily="34" charset="0"/>
              </a:rPr>
              <a:t>Custeio líquido:</a:t>
            </a:r>
          </a:p>
          <a:p>
            <a:r>
              <a:rPr lang="pt-BR" sz="1400" b="1" dirty="0">
                <a:latin typeface="UnB Office" pitchFamily="34" charset="0"/>
              </a:rPr>
              <a:t> Recursos do Tesouro + Próprios </a:t>
            </a:r>
            <a:r>
              <a:rPr lang="pt-BR" sz="1400" b="1" dirty="0">
                <a:solidFill>
                  <a:srgbClr val="FF0000"/>
                </a:solidFill>
                <a:latin typeface="UnB Office" pitchFamily="34" charset="0"/>
              </a:rPr>
              <a:t>Total</a:t>
            </a:r>
            <a:r>
              <a:rPr lang="pt-BR" sz="1400" b="1" dirty="0">
                <a:latin typeface="UnB Office" pitchFamily="34" charset="0"/>
              </a:rPr>
              <a:t> – Ação 20GK (Fomento) – Ação 4572 (Capacitação) – demais Ações (00OQ, 00PW) – alocação da Nova Matriz: </a:t>
            </a:r>
          </a:p>
          <a:p>
            <a:pPr marL="342900" indent="-342900"/>
            <a:r>
              <a:rPr lang="pt-BR" sz="1400" dirty="0">
                <a:latin typeface="UnB Office" pitchFamily="34" charset="0"/>
              </a:rPr>
              <a:t> </a:t>
            </a:r>
            <a:r>
              <a:rPr lang="pt-BR" sz="1400" b="1" dirty="0">
                <a:latin typeface="UnB Office" pitchFamily="34" charset="0"/>
              </a:rPr>
              <a:t>R$ 102,6 milhões + R$ 57,7 milhões -  </a:t>
            </a:r>
            <a:r>
              <a:rPr lang="pt-BR" sz="1400" b="1" dirty="0">
                <a:solidFill>
                  <a:srgbClr val="0070C0"/>
                </a:solidFill>
                <a:latin typeface="UnB Office" pitchFamily="34" charset="0"/>
              </a:rPr>
              <a:t>R$ 18,9 milhões  </a:t>
            </a:r>
            <a:r>
              <a:rPr lang="pt-BR" sz="1400" b="1" dirty="0">
                <a:latin typeface="UnB Office" pitchFamily="34" charset="0"/>
              </a:rPr>
              <a:t>= R$ 141,4 milhões.</a:t>
            </a:r>
          </a:p>
          <a:p>
            <a:pPr marL="342900" indent="-342900"/>
            <a:endParaRPr lang="pt-BR" sz="1400" b="1" dirty="0">
              <a:latin typeface="UnB Office" pitchFamily="34" charset="0"/>
            </a:endParaRP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2)</a:t>
            </a:r>
            <a:r>
              <a:rPr lang="pt-BR" sz="1400" dirty="0">
                <a:latin typeface="UnB Office" pitchFamily="34" charset="0"/>
              </a:rPr>
              <a:t>    </a:t>
            </a:r>
            <a:r>
              <a:rPr lang="pt-BR" sz="1400" b="1" dirty="0">
                <a:latin typeface="UnB Office" pitchFamily="34" charset="0"/>
              </a:rPr>
              <a:t>Estimativa mensal das despesas de funcionamento x meses do ano: </a:t>
            </a: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        R$ 19,4 milhões x 12 </a:t>
            </a:r>
            <a:r>
              <a:rPr lang="pt-BR" sz="1400" dirty="0">
                <a:latin typeface="UnB Office" pitchFamily="34" charset="0"/>
              </a:rPr>
              <a:t>=  </a:t>
            </a:r>
            <a:r>
              <a:rPr lang="pt-BR" sz="1400" b="1" dirty="0">
                <a:latin typeface="UnB Office" pitchFamily="34" charset="0"/>
              </a:rPr>
              <a:t>R$ 232,6 milhões</a:t>
            </a:r>
          </a:p>
          <a:p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2564904"/>
            <a:ext cx="26277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/>
              <a:t>Déficit</a:t>
            </a:r>
            <a:r>
              <a:rPr lang="en-US" sz="1300" b="1" dirty="0"/>
              <a:t> </a:t>
            </a:r>
            <a:r>
              <a:rPr lang="en-US" sz="1300" b="1" dirty="0" err="1"/>
              <a:t>estimado</a:t>
            </a:r>
            <a:r>
              <a:rPr lang="en-US" sz="1300" b="1" dirty="0"/>
              <a:t> = </a:t>
            </a:r>
            <a:r>
              <a:rPr lang="en-US" sz="1300" b="1" dirty="0">
                <a:solidFill>
                  <a:srgbClr val="FF0000"/>
                </a:solidFill>
              </a:rPr>
              <a:t>R$ 91,2 </a:t>
            </a:r>
            <a:r>
              <a:rPr lang="en-US" sz="1300" b="1" dirty="0" err="1">
                <a:solidFill>
                  <a:srgbClr val="FF0000"/>
                </a:solidFill>
              </a:rPr>
              <a:t>milhões</a:t>
            </a:r>
            <a:endParaRPr lang="en-US" sz="13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A0997BF-4495-49D3-B201-C5C22CF59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10152"/>
              </p:ext>
            </p:extLst>
          </p:nvPr>
        </p:nvGraphicFramePr>
        <p:xfrm>
          <a:off x="611560" y="1772816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87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11 - PLOA 2018: Disponibilidade Orçamentária x Despesas de Funcionamento da FUB (R$ milhões)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725144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UnB Office" pitchFamily="34" charset="0"/>
              </a:rPr>
              <a:t>Memória de cálculo:</a:t>
            </a:r>
          </a:p>
          <a:p>
            <a:pPr marL="342900" indent="-342900">
              <a:buAutoNum type="arabicParenR"/>
            </a:pPr>
            <a:r>
              <a:rPr lang="pt-BR" sz="1400" b="1" dirty="0">
                <a:latin typeface="UnB Office" pitchFamily="34" charset="0"/>
              </a:rPr>
              <a:t>Custeio líquido:</a:t>
            </a:r>
          </a:p>
          <a:p>
            <a:r>
              <a:rPr lang="pt-BR" sz="1400" b="1" dirty="0">
                <a:latin typeface="UnB Office" pitchFamily="34" charset="0"/>
              </a:rPr>
              <a:t> Recursos do Tesouro + Próprios (</a:t>
            </a:r>
            <a:r>
              <a:rPr lang="pt-BR" sz="1400" b="1" dirty="0">
                <a:solidFill>
                  <a:srgbClr val="FF0000"/>
                </a:solidFill>
                <a:latin typeface="UnB Office" pitchFamily="34" charset="0"/>
              </a:rPr>
              <a:t>Patrimonial</a:t>
            </a:r>
            <a:r>
              <a:rPr lang="pt-BR" sz="1400" b="1" dirty="0">
                <a:latin typeface="UnB Office" pitchFamily="34" charset="0"/>
              </a:rPr>
              <a:t>) – Ação 20GK (Fomento) – Ação 4572 (Capacitação) – demais Ações (00OQ, 00PW) – alocação da Nova Matriz: </a:t>
            </a:r>
          </a:p>
          <a:p>
            <a:pPr marL="342900" indent="-342900"/>
            <a:r>
              <a:rPr lang="pt-BR" sz="1400" dirty="0">
                <a:latin typeface="UnB Office" pitchFamily="34" charset="0"/>
              </a:rPr>
              <a:t> </a:t>
            </a:r>
            <a:r>
              <a:rPr lang="pt-BR" sz="1400" b="1" dirty="0">
                <a:latin typeface="UnB Office" pitchFamily="34" charset="0"/>
              </a:rPr>
              <a:t>R$ 106,2 milhões + R$ 40,0 milhões – R$ 4,6 milhões – 1,2 milhões - R$ 0,1 milhões  -  </a:t>
            </a:r>
            <a:r>
              <a:rPr lang="pt-BR" sz="1400" b="1" dirty="0">
                <a:solidFill>
                  <a:srgbClr val="0070C0"/>
                </a:solidFill>
                <a:latin typeface="UnB Office" pitchFamily="34" charset="0"/>
              </a:rPr>
              <a:t>R$ 24,0 milhões  </a:t>
            </a:r>
            <a:r>
              <a:rPr lang="pt-BR" sz="1400" b="1" dirty="0">
                <a:latin typeface="UnB Office" pitchFamily="34" charset="0"/>
              </a:rPr>
              <a:t>= R$ 116,2 milhões.</a:t>
            </a:r>
          </a:p>
          <a:p>
            <a:pPr marL="342900" indent="-342900"/>
            <a:r>
              <a:rPr lang="pt-BR" sz="1400" dirty="0">
                <a:latin typeface="UnB Office" pitchFamily="34" charset="0"/>
              </a:rPr>
              <a:t>		</a:t>
            </a:r>
            <a:r>
              <a:rPr lang="pt-BR" sz="1200" dirty="0">
                <a:latin typeface="UnB Office" pitchFamily="34" charset="0"/>
              </a:rPr>
              <a:t>  </a:t>
            </a:r>
            <a:r>
              <a:rPr lang="pt-BR" sz="1200" b="1" dirty="0">
                <a:solidFill>
                  <a:srgbClr val="FF0000"/>
                </a:solidFill>
                <a:latin typeface="UnB Office" pitchFamily="34" charset="0"/>
              </a:rPr>
              <a:t>(Estimativa receita patrimonial anual)</a:t>
            </a: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2)</a:t>
            </a:r>
            <a:r>
              <a:rPr lang="pt-BR" sz="1400" dirty="0">
                <a:latin typeface="UnB Office" pitchFamily="34" charset="0"/>
              </a:rPr>
              <a:t>    </a:t>
            </a:r>
            <a:r>
              <a:rPr lang="pt-BR" sz="1400" b="1" dirty="0">
                <a:latin typeface="UnB Office" pitchFamily="34" charset="0"/>
              </a:rPr>
              <a:t>Estimativa mensal das despesas de funcionamento x meses do ano: </a:t>
            </a: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        R$ 17,8 milhões x 12 </a:t>
            </a:r>
            <a:r>
              <a:rPr lang="pt-BR" sz="1400" dirty="0">
                <a:latin typeface="UnB Office" pitchFamily="34" charset="0"/>
              </a:rPr>
              <a:t>=  </a:t>
            </a:r>
            <a:r>
              <a:rPr lang="pt-BR" sz="1400" b="1" dirty="0">
                <a:latin typeface="UnB Office" pitchFamily="34" charset="0"/>
              </a:rPr>
              <a:t>R$ 214,5 milhões</a:t>
            </a:r>
          </a:p>
          <a:p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2564904"/>
            <a:ext cx="2627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/>
              <a:t>Déficit</a:t>
            </a:r>
            <a:r>
              <a:rPr lang="en-US" sz="1300" b="1" dirty="0"/>
              <a:t> </a:t>
            </a:r>
            <a:r>
              <a:rPr lang="en-US" sz="1300" b="1" dirty="0" err="1"/>
              <a:t>estimado</a:t>
            </a:r>
            <a:r>
              <a:rPr lang="en-US" sz="1300" b="1" dirty="0"/>
              <a:t> = </a:t>
            </a:r>
            <a:r>
              <a:rPr lang="en-US" sz="1300" b="1" dirty="0">
                <a:solidFill>
                  <a:srgbClr val="FF0000"/>
                </a:solidFill>
              </a:rPr>
              <a:t>R$ 98,3 </a:t>
            </a:r>
            <a:r>
              <a:rPr lang="en-US" sz="1300" b="1" dirty="0" err="1">
                <a:solidFill>
                  <a:srgbClr val="FF0000"/>
                </a:solidFill>
              </a:rPr>
              <a:t>milhões</a:t>
            </a:r>
            <a:endParaRPr lang="en-US" sz="1300" b="1" dirty="0">
              <a:solidFill>
                <a:srgbClr val="FF0000"/>
              </a:solidFill>
            </a:endParaRPr>
          </a:p>
          <a:p>
            <a:r>
              <a:rPr lang="en-US" sz="1300" b="1" dirty="0"/>
              <a:t>(antes </a:t>
            </a:r>
            <a:r>
              <a:rPr lang="en-US" sz="1300" b="1" dirty="0" err="1"/>
              <a:t>apostilamentos</a:t>
            </a:r>
            <a:r>
              <a:rPr lang="en-US" sz="1300" b="1" dirty="0"/>
              <a:t> </a:t>
            </a:r>
            <a:r>
              <a:rPr lang="mr-IN" sz="1300" b="1" dirty="0"/>
              <a:t>–</a:t>
            </a:r>
            <a:r>
              <a:rPr lang="en-US" sz="1300" b="1" dirty="0"/>
              <a:t> </a:t>
            </a:r>
            <a:r>
              <a:rPr lang="en-US" sz="1300" b="1" dirty="0" err="1"/>
              <a:t>jan</a:t>
            </a:r>
            <a:r>
              <a:rPr lang="en-US" sz="1300" b="1" dirty="0"/>
              <a:t>/18)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EB2F7CB-D973-4592-B720-C9EEEBAFBC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524"/>
            <a:ext cx="5976664" cy="3141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35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12 - LOA 2017: Disponibilidade Orçamentária x Despesas de Funcionamento da FUB (R$ milhões)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725144"/>
            <a:ext cx="8964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UnB Office" pitchFamily="34" charset="0"/>
              </a:rPr>
              <a:t>Memória de cálculo:</a:t>
            </a:r>
          </a:p>
          <a:p>
            <a:pPr marL="342900" indent="-342900">
              <a:buAutoNum type="arabicParenR"/>
            </a:pPr>
            <a:r>
              <a:rPr lang="pt-BR" sz="1400" b="1" dirty="0">
                <a:latin typeface="UnB Office" pitchFamily="34" charset="0"/>
              </a:rPr>
              <a:t>Custeio líquido:</a:t>
            </a:r>
          </a:p>
          <a:p>
            <a:r>
              <a:rPr lang="pt-BR" sz="1400" b="1" dirty="0">
                <a:latin typeface="UnB Office" pitchFamily="34" charset="0"/>
              </a:rPr>
              <a:t> Recursos do Tesouro + Próprios (</a:t>
            </a:r>
            <a:r>
              <a:rPr lang="pt-BR" sz="1400" b="1" dirty="0">
                <a:solidFill>
                  <a:srgbClr val="FF0000"/>
                </a:solidFill>
                <a:latin typeface="UnB Office" pitchFamily="34" charset="0"/>
              </a:rPr>
              <a:t>Patrimonial</a:t>
            </a:r>
            <a:r>
              <a:rPr lang="pt-BR" sz="1400" b="1" dirty="0">
                <a:latin typeface="UnB Office" pitchFamily="34" charset="0"/>
              </a:rPr>
              <a:t>) – Ação 20GK (Fomento) – Ação 4572 (Capacitação) – demais Ações (00OQ, 00PW) – alocação da Nova Matriz: </a:t>
            </a:r>
          </a:p>
          <a:p>
            <a:pPr marL="342900" indent="-342900"/>
            <a:r>
              <a:rPr lang="pt-BR" sz="1400" dirty="0">
                <a:latin typeface="UnB Office" pitchFamily="34" charset="0"/>
              </a:rPr>
              <a:t> </a:t>
            </a:r>
            <a:r>
              <a:rPr lang="pt-BR" sz="1400" b="1" dirty="0">
                <a:latin typeface="UnB Office" pitchFamily="34" charset="0"/>
              </a:rPr>
              <a:t>R$ 102,6 milhões + R$ 40,0 milhões -  </a:t>
            </a:r>
            <a:r>
              <a:rPr lang="pt-BR" sz="1400" b="1" dirty="0">
                <a:solidFill>
                  <a:srgbClr val="0070C0"/>
                </a:solidFill>
                <a:latin typeface="UnB Office" pitchFamily="34" charset="0"/>
              </a:rPr>
              <a:t>R$ 18,9 milhões  </a:t>
            </a:r>
            <a:r>
              <a:rPr lang="pt-BR" sz="1400" b="1" dirty="0">
                <a:latin typeface="UnB Office" pitchFamily="34" charset="0"/>
              </a:rPr>
              <a:t>= R$ 123,7 milhões.</a:t>
            </a:r>
          </a:p>
          <a:p>
            <a:pPr marL="342900" indent="-342900"/>
            <a:r>
              <a:rPr lang="pt-BR" sz="1400" dirty="0">
                <a:latin typeface="UnB Office" pitchFamily="34" charset="0"/>
              </a:rPr>
              <a:t>		</a:t>
            </a:r>
            <a:r>
              <a:rPr lang="pt-BR" sz="1200" dirty="0">
                <a:latin typeface="UnB Office" pitchFamily="34" charset="0"/>
              </a:rPr>
              <a:t>  </a:t>
            </a:r>
            <a:r>
              <a:rPr lang="pt-BR" sz="1200" b="1" dirty="0">
                <a:solidFill>
                  <a:srgbClr val="FF0000"/>
                </a:solidFill>
                <a:latin typeface="UnB Office" pitchFamily="34" charset="0"/>
              </a:rPr>
              <a:t>(Estimativa receita patrimonial anual)</a:t>
            </a: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2)</a:t>
            </a:r>
            <a:r>
              <a:rPr lang="pt-BR" sz="1400" dirty="0">
                <a:latin typeface="UnB Office" pitchFamily="34" charset="0"/>
              </a:rPr>
              <a:t>    </a:t>
            </a:r>
            <a:r>
              <a:rPr lang="pt-BR" sz="1400" b="1" dirty="0">
                <a:latin typeface="UnB Office" pitchFamily="34" charset="0"/>
              </a:rPr>
              <a:t>Estimativa mensal das despesas de funcionamento x meses do ano: </a:t>
            </a:r>
          </a:p>
          <a:p>
            <a:pPr marL="342900" indent="-342900"/>
            <a:r>
              <a:rPr lang="pt-BR" sz="1400" b="1" dirty="0">
                <a:latin typeface="UnB Office" pitchFamily="34" charset="0"/>
              </a:rPr>
              <a:t>        R$ 19,4 milhões x 12 </a:t>
            </a:r>
            <a:r>
              <a:rPr lang="pt-BR" sz="1400" dirty="0">
                <a:latin typeface="UnB Office" pitchFamily="34" charset="0"/>
              </a:rPr>
              <a:t>=  </a:t>
            </a:r>
            <a:r>
              <a:rPr lang="pt-BR" sz="1400" b="1" dirty="0">
                <a:latin typeface="UnB Office" pitchFamily="34" charset="0"/>
              </a:rPr>
              <a:t>R$ 232,6 milhões</a:t>
            </a:r>
          </a:p>
          <a:p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2534415"/>
            <a:ext cx="2627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/>
              <a:t>Déficit</a:t>
            </a:r>
            <a:r>
              <a:rPr lang="en-US" sz="1300" b="1" dirty="0"/>
              <a:t> </a:t>
            </a:r>
            <a:r>
              <a:rPr lang="en-US" sz="1300" b="1" dirty="0" err="1"/>
              <a:t>estimado</a:t>
            </a:r>
            <a:r>
              <a:rPr lang="en-US" sz="1300" b="1" dirty="0"/>
              <a:t> = </a:t>
            </a:r>
            <a:r>
              <a:rPr lang="en-US" sz="1300" b="1" dirty="0">
                <a:solidFill>
                  <a:srgbClr val="FF0000"/>
                </a:solidFill>
              </a:rPr>
              <a:t>R$ 108,9 </a:t>
            </a:r>
            <a:r>
              <a:rPr lang="en-US" sz="1300" b="1" dirty="0" err="1">
                <a:solidFill>
                  <a:srgbClr val="FF0000"/>
                </a:solidFill>
              </a:rPr>
              <a:t>milhões</a:t>
            </a:r>
            <a:endParaRPr lang="en-US" sz="13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411CA60-B73A-4D6E-8071-199180C30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178384"/>
              </p:ext>
            </p:extLst>
          </p:nvPr>
        </p:nvGraphicFramePr>
        <p:xfrm>
          <a:off x="683568" y="1556792"/>
          <a:ext cx="57606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991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79512" y="98072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>
                <a:latin typeface="UnB Office" pitchFamily="34" charset="0"/>
              </a:rPr>
              <a:t>Tabela 1 – Histórico do Orçamento da UnB – 2016 - 2018</a:t>
            </a:r>
            <a:r>
              <a:rPr lang="pt-BR" sz="2000" b="1" dirty="0">
                <a:latin typeface="UnB Office" pitchFamily="34" charset="0"/>
              </a:rPr>
              <a:t>			</a:t>
            </a:r>
            <a:endParaRPr lang="pt-BR" sz="1400" i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B1EB08-C88A-4A93-8C6D-D2929FB9D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34592"/>
            <a:ext cx="8851996" cy="19360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13 – 2017 x 2018: Disponibilidade Orçamentária x Despesas de Funcionamento da FUB - (R$ milhões)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BEBBC06-1905-4375-94A6-3CAACA786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386739"/>
              </p:ext>
            </p:extLst>
          </p:nvPr>
        </p:nvGraphicFramePr>
        <p:xfrm>
          <a:off x="1043608" y="1628800"/>
          <a:ext cx="66967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00A61D6-682E-48ED-8C2E-CA53EBA51280}"/>
              </a:ext>
            </a:extLst>
          </p:cNvPr>
          <p:cNvSpPr txBox="1"/>
          <p:nvPr/>
        </p:nvSpPr>
        <p:spPr>
          <a:xfrm>
            <a:off x="1331640" y="6237312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Considera Receita Total</a:t>
            </a:r>
          </a:p>
        </p:txBody>
      </p:sp>
    </p:spTree>
    <p:extLst>
      <p:ext uri="{BB962C8B-B14F-4D97-AF65-F5344CB8AC3E}">
        <p14:creationId xmlns:p14="http://schemas.microsoft.com/office/powerpoint/2010/main" val="58885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14 – 2017 x 2018: Disponibilidade Orçamentária x Despesas de Funcionamento da FUB (R$ milhões)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93320DC-8EDA-49FE-8159-5D48F3A1A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8889"/>
              </p:ext>
            </p:extLst>
          </p:nvPr>
        </p:nvGraphicFramePr>
        <p:xfrm>
          <a:off x="1187624" y="1772816"/>
          <a:ext cx="65527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BC7FD93-2CAB-44AC-ACEB-30A325DA70F0}"/>
              </a:ext>
            </a:extLst>
          </p:cNvPr>
          <p:cNvSpPr txBox="1"/>
          <p:nvPr/>
        </p:nvSpPr>
        <p:spPr>
          <a:xfrm>
            <a:off x="1475656" y="5877272"/>
            <a:ext cx="2987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Considera Receita Patrimonial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26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95536" y="62068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15 - </a:t>
            </a:r>
            <a:r>
              <a:rPr lang="pt-BR" sz="2000" b="1" dirty="0"/>
              <a:t>Comparativo Anual das Despesas de Funcionamento da UnB – 2017 x 2018 - R$ milhões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41E20A-9569-42AB-BA03-8462F3E1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649730"/>
            <a:ext cx="818388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0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892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/>
              <a:t>Universidade de Brasília</a:t>
            </a:r>
          </a:p>
          <a:p>
            <a:pPr algn="ctr">
              <a:buNone/>
            </a:pPr>
            <a:endParaRPr lang="pt-BR" sz="3600" dirty="0"/>
          </a:p>
          <a:p>
            <a:pPr algn="ctr">
              <a:buNone/>
            </a:pPr>
            <a:r>
              <a:rPr lang="pt-BR" sz="3600" b="1" dirty="0"/>
              <a:t>Execução 2017</a:t>
            </a:r>
          </a:p>
          <a:p>
            <a:pPr algn="ctr">
              <a:buNone/>
            </a:pP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44208" y="5877272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07.11.2017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36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48680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>
              <a:latin typeface="UnB Office" pitchFamily="34" charset="0"/>
            </a:endParaRPr>
          </a:p>
          <a:p>
            <a:pPr algn="just"/>
            <a:r>
              <a:rPr lang="pt-BR" sz="1600" b="1" dirty="0">
                <a:latin typeface="UnB Office" pitchFamily="34" charset="0"/>
              </a:rPr>
              <a:t>Tabela 7- LOA 2017: Dotação e Despesas Liquidadas no ano de 2017</a:t>
            </a:r>
            <a:endParaRPr lang="pt-BR" sz="1600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3B7B77-FA7E-4309-8956-B9081199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7" y="1427828"/>
            <a:ext cx="8590399" cy="40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9024" y="54868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16: </a:t>
            </a:r>
            <a:r>
              <a:rPr lang="pt-BR" sz="2000" b="1" dirty="0"/>
              <a:t>Percentual dos Limites Recebidos na fonte do Tesouro em 2017 (ODC e INV)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E985FE5-39AF-448A-9625-DADC73F1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" y="1398270"/>
            <a:ext cx="829818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4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95536" y="836712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Tabela 9 – LOA 2017: Receita e Destinação dos Custos Indiretos </a:t>
            </a:r>
          </a:p>
          <a:p>
            <a:r>
              <a:rPr lang="pt-BR" sz="2000" b="1" dirty="0">
                <a:latin typeface="UnB Office" pitchFamily="34" charset="0"/>
              </a:rPr>
              <a:t>(Resolução CAD nº 45/2014)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D84F243-4DF5-4A46-A9E0-B16FAE467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11663"/>
              </p:ext>
            </p:extLst>
          </p:nvPr>
        </p:nvGraphicFramePr>
        <p:xfrm>
          <a:off x="250825" y="2143217"/>
          <a:ext cx="8408988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Worksheet" r:id="rId4" imgW="6819755" imgH="1343073" progId="Excel.Sheet.12">
                  <p:embed/>
                </p:oleObj>
              </mc:Choice>
              <mc:Fallback>
                <p:oleObj name="Worksheet" r:id="rId4" imgW="6819755" imgH="1343073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D84F243-4DF5-4A46-A9E0-B16FAE467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2143217"/>
                        <a:ext cx="8408988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61AA3E0-37B9-4FA4-9A8E-1739E5ED4601}"/>
              </a:ext>
            </a:extLst>
          </p:cNvPr>
          <p:cNvSpPr txBox="1"/>
          <p:nvPr/>
        </p:nvSpPr>
        <p:spPr>
          <a:xfrm>
            <a:off x="81087" y="4399186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UnB Office" pitchFamily="34" charset="0"/>
              </a:rPr>
              <a:t>1</a:t>
            </a:r>
            <a:r>
              <a:rPr lang="pt-BR" sz="1600" dirty="0">
                <a:latin typeface="UnB Office" pitchFamily="34" charset="0"/>
              </a:rPr>
              <a:t>. O DPG utilizou os recursos recebidos para bolsas de iniciação científica.</a:t>
            </a:r>
          </a:p>
          <a:p>
            <a:pPr marL="342900" indent="-342900" algn="just">
              <a:buAutoNum type="arabicPeriod"/>
            </a:pPr>
            <a:endParaRPr lang="pt-BR" sz="1600" dirty="0">
              <a:latin typeface="UnB Office" pitchFamily="34" charset="0"/>
            </a:endParaRPr>
          </a:p>
          <a:p>
            <a:pPr algn="just"/>
            <a:r>
              <a:rPr lang="pt-BR" sz="1600" dirty="0">
                <a:latin typeface="UnB Office" pitchFamily="34" charset="0"/>
              </a:rPr>
              <a:t>2. O DPI utilizou os recursos recebidos para o Edital DPI/DPG nº 02/2017, que trata de publicação de livros resultantes de pesquisas científicas, tecnológicas e de inovação no âmbito da graduação; aquisição de ar condicionados para o IQ; melhoria em infraestrutura de laboratórios multiusuários da FUP, FGA e FCE.</a:t>
            </a:r>
          </a:p>
          <a:p>
            <a:pPr algn="just"/>
            <a:endParaRPr lang="pt-BR" sz="1600" dirty="0">
              <a:latin typeface="UnB Office" pitchFamily="34" charset="0"/>
            </a:endParaRPr>
          </a:p>
          <a:p>
            <a:pPr algn="just"/>
            <a:r>
              <a:rPr lang="pt-BR" sz="1600" dirty="0">
                <a:latin typeface="UnB Office" pitchFamily="34" charset="0"/>
              </a:rPr>
              <a:t>3. Do valor alocado pelo DPI/DPA, a título de custos indiretos, 50% (R$ 856.953,43) serão destinados às Unidades Acadêmicas Arrecadadoras no ano de 2018.</a:t>
            </a:r>
          </a:p>
        </p:txBody>
      </p:sp>
    </p:spTree>
    <p:extLst>
      <p:ext uri="{BB962C8B-B14F-4D97-AF65-F5344CB8AC3E}">
        <p14:creationId xmlns:p14="http://schemas.microsoft.com/office/powerpoint/2010/main" val="285977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1728192"/>
          </a:xfrm>
        </p:spPr>
        <p:txBody>
          <a:bodyPr>
            <a:normAutofit/>
          </a:bodyPr>
          <a:lstStyle/>
          <a:p>
            <a:pPr algn="l"/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586C0E-8533-44EC-BA59-C416A430242B}"/>
              </a:ext>
            </a:extLst>
          </p:cNvPr>
          <p:cNvSpPr txBox="1"/>
          <p:nvPr/>
        </p:nvSpPr>
        <p:spPr>
          <a:xfrm>
            <a:off x="251520" y="947928"/>
            <a:ext cx="82339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Tabela 11: Execução Matriz, PDI Acadêmico, PDI Administrativo e Atividades Específicas/Transporte – 2015-2017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20EFE23-76B1-4AB9-96CD-004EF9A58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07168"/>
              </p:ext>
            </p:extLst>
          </p:nvPr>
        </p:nvGraphicFramePr>
        <p:xfrm>
          <a:off x="209550" y="2566988"/>
          <a:ext cx="87249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Worksheet" r:id="rId4" imgW="8724804" imgH="1723864" progId="Excel.Sheet.12">
                  <p:embed/>
                </p:oleObj>
              </mc:Choice>
              <mc:Fallback>
                <p:oleObj name="Worksheet" r:id="rId4" imgW="8724804" imgH="17238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0" y="2566988"/>
                        <a:ext cx="872490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991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1728192"/>
          </a:xfrm>
        </p:spPr>
        <p:txBody>
          <a:bodyPr>
            <a:normAutofit/>
          </a:bodyPr>
          <a:lstStyle/>
          <a:p>
            <a:pPr algn="l"/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586C0E-8533-44EC-BA59-C416A430242B}"/>
              </a:ext>
            </a:extLst>
          </p:cNvPr>
          <p:cNvSpPr txBox="1"/>
          <p:nvPr/>
        </p:nvSpPr>
        <p:spPr>
          <a:xfrm>
            <a:off x="251520" y="947928"/>
            <a:ext cx="82339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17: Execução Matriz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AFDD3C8-A47A-4895-89AA-D6E9F10C1163}"/>
              </a:ext>
            </a:extLst>
          </p:cNvPr>
          <p:cNvGraphicFramePr>
            <a:graphicFrameLocks/>
          </p:cNvGraphicFramePr>
          <p:nvPr/>
        </p:nvGraphicFramePr>
        <p:xfrm>
          <a:off x="463643" y="1952625"/>
          <a:ext cx="821671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1">
            <a:extLst>
              <a:ext uri="{FF2B5EF4-FFF2-40B4-BE49-F238E27FC236}">
                <a16:creationId xmlns:a16="http://schemas.microsoft.com/office/drawing/2014/main" id="{DCC86902-2520-468F-A43E-7818ED8553B1}"/>
              </a:ext>
            </a:extLst>
          </p:cNvPr>
          <p:cNvSpPr txBox="1"/>
          <p:nvPr/>
        </p:nvSpPr>
        <p:spPr>
          <a:xfrm>
            <a:off x="2364722" y="3285004"/>
            <a:ext cx="537882" cy="324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/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3965984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1728192"/>
          </a:xfrm>
        </p:spPr>
        <p:txBody>
          <a:bodyPr>
            <a:normAutofit/>
          </a:bodyPr>
          <a:lstStyle/>
          <a:p>
            <a:pPr algn="l"/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586C0E-8533-44EC-BA59-C416A430242B}"/>
              </a:ext>
            </a:extLst>
          </p:cNvPr>
          <p:cNvSpPr txBox="1"/>
          <p:nvPr/>
        </p:nvSpPr>
        <p:spPr>
          <a:xfrm>
            <a:off x="251520" y="947928"/>
            <a:ext cx="82339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18: Execução PDI Acadêmico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D9EB40F-D085-49B4-830F-8A84E9297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083570"/>
              </p:ext>
            </p:extLst>
          </p:nvPr>
        </p:nvGraphicFramePr>
        <p:xfrm>
          <a:off x="328233" y="1952625"/>
          <a:ext cx="821671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34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79512" y="98072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>
                <a:latin typeface="UnB Office" pitchFamily="34" charset="0"/>
              </a:rPr>
              <a:t>Gráfico 1 – Evolução do Orçamento da UnB (R$ milhões) - 2016 - 2018</a:t>
            </a:r>
            <a:r>
              <a:rPr lang="pt-BR" sz="2000" b="1" dirty="0">
                <a:latin typeface="UnB Office" pitchFamily="34" charset="0"/>
              </a:rPr>
              <a:t>			</a:t>
            </a:r>
            <a:endParaRPr lang="pt-BR" sz="1400" i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E5014F-B9B9-4E35-B77F-64609FE32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71" y="1556792"/>
            <a:ext cx="8748464" cy="38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2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1728192"/>
          </a:xfrm>
        </p:spPr>
        <p:txBody>
          <a:bodyPr>
            <a:normAutofit/>
          </a:bodyPr>
          <a:lstStyle/>
          <a:p>
            <a:pPr algn="l"/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586C0E-8533-44EC-BA59-C416A430242B}"/>
              </a:ext>
            </a:extLst>
          </p:cNvPr>
          <p:cNvSpPr txBox="1"/>
          <p:nvPr/>
        </p:nvSpPr>
        <p:spPr>
          <a:xfrm>
            <a:off x="251520" y="947928"/>
            <a:ext cx="82339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19: Execução PDI Administrativo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DEA498B-B7B8-4429-A8D9-62A0ED96388D}"/>
              </a:ext>
            </a:extLst>
          </p:cNvPr>
          <p:cNvGraphicFramePr>
            <a:graphicFrameLocks/>
          </p:cNvGraphicFramePr>
          <p:nvPr/>
        </p:nvGraphicFramePr>
        <p:xfrm>
          <a:off x="466164" y="1952625"/>
          <a:ext cx="8211671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39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1728192"/>
          </a:xfrm>
        </p:spPr>
        <p:txBody>
          <a:bodyPr>
            <a:normAutofit/>
          </a:bodyPr>
          <a:lstStyle/>
          <a:p>
            <a:pPr algn="l"/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586C0E-8533-44EC-BA59-C416A430242B}"/>
              </a:ext>
            </a:extLst>
          </p:cNvPr>
          <p:cNvSpPr txBox="1"/>
          <p:nvPr/>
        </p:nvSpPr>
        <p:spPr>
          <a:xfrm>
            <a:off x="251520" y="947928"/>
            <a:ext cx="82339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UnB Office" pitchFamily="34" charset="0"/>
              </a:rPr>
              <a:t>Gráfico 20: Execução Atividades Específicas/Transporte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EC7585-34E3-4445-AF59-83360903733E}"/>
              </a:ext>
            </a:extLst>
          </p:cNvPr>
          <p:cNvGraphicFramePr>
            <a:graphicFrameLocks/>
          </p:cNvGraphicFramePr>
          <p:nvPr/>
        </p:nvGraphicFramePr>
        <p:xfrm>
          <a:off x="466164" y="1952625"/>
          <a:ext cx="8211671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041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7504" y="2420888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UnB Office" pitchFamily="34" charset="0"/>
              </a:rPr>
              <a:t>DPO</a:t>
            </a:r>
          </a:p>
          <a:p>
            <a:pPr algn="ctr"/>
            <a:r>
              <a:rPr lang="pt-BR" sz="2000" b="1" dirty="0">
                <a:latin typeface="UnB Office" pitchFamily="34" charset="0"/>
              </a:rPr>
              <a:t>Telefone: 3107-0610</a:t>
            </a:r>
          </a:p>
          <a:p>
            <a:pPr algn="ctr"/>
            <a:r>
              <a:rPr lang="pt-BR" sz="2000" b="1" dirty="0">
                <a:latin typeface="UnB Office" pitchFamily="34" charset="0"/>
              </a:rPr>
              <a:t>E-mail: dpo@unb.br</a:t>
            </a:r>
          </a:p>
          <a:p>
            <a:pPr algn="just"/>
            <a:endParaRPr lang="pt-BR" sz="2000" b="1" dirty="0">
              <a:latin typeface="UnB Office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44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552" y="8367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Tabela 2 - Orçamento por Fonte de Recursos e Grupo de Despesa – 2016 a 2018					</a:t>
            </a:r>
            <a:endParaRPr lang="pt-BR" sz="1400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5B9702-3B2B-4E74-B4DD-01CAA89C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79" y="1412776"/>
            <a:ext cx="7760058" cy="50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67544" y="8367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Gráfico 2 – Evolução do Orçamento </a:t>
            </a:r>
            <a:r>
              <a:rPr lang="pt-BR" sz="2000" b="1" dirty="0">
                <a:solidFill>
                  <a:srgbClr val="FF0000"/>
                </a:solidFill>
                <a:latin typeface="UnB Office" pitchFamily="34" charset="0"/>
              </a:rPr>
              <a:t>Total</a:t>
            </a:r>
            <a:r>
              <a:rPr lang="pt-BR" sz="2000" b="1" dirty="0">
                <a:latin typeface="UnB Office" pitchFamily="34" charset="0"/>
              </a:rPr>
              <a:t> da </a:t>
            </a:r>
            <a:r>
              <a:rPr lang="pt-BR" sz="2000" b="1" dirty="0"/>
              <a:t>UnB por Grupo de Despesa e Fonte – 2016 a 2018 (R$ milhões)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802839-AFC3-44F1-9C5D-682D2D504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1645920"/>
            <a:ext cx="86715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67544" y="8367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Gráfico 3 – Evolução do Orçamento da </a:t>
            </a:r>
            <a:r>
              <a:rPr lang="pt-BR" sz="2000" b="1" dirty="0"/>
              <a:t>UnB na Fonte do </a:t>
            </a:r>
            <a:r>
              <a:rPr lang="pt-BR" sz="2000" b="1" dirty="0">
                <a:solidFill>
                  <a:srgbClr val="FF0000"/>
                </a:solidFill>
              </a:rPr>
              <a:t>Tesouro </a:t>
            </a:r>
            <a:r>
              <a:rPr lang="pt-BR" sz="2000" b="1" dirty="0"/>
              <a:t>– 2016 a 2018 (R$ milhões)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BA1CED-EBE3-493F-A9C4-9B133E59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645920"/>
            <a:ext cx="86639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67544" y="8367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Gráfico 4 – Evolução do Orçamento da </a:t>
            </a:r>
            <a:r>
              <a:rPr lang="pt-BR" sz="2000" b="1" dirty="0"/>
              <a:t>UnB na Fonte de </a:t>
            </a:r>
            <a:r>
              <a:rPr lang="pt-BR" sz="2000" b="1" dirty="0">
                <a:solidFill>
                  <a:srgbClr val="FF0000"/>
                </a:solidFill>
              </a:rPr>
              <a:t>Recursos Próprios </a:t>
            </a:r>
            <a:r>
              <a:rPr lang="pt-BR" sz="2000" b="1" dirty="0"/>
              <a:t>– 2016 a 2018 (R$ milhões)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C4FF41-EB3F-42E4-93F0-7DDE3839F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645920"/>
            <a:ext cx="86639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2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67544" y="8367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Gráfico 5 – PLOA 2018 - Dotação Inicial por Grupo de Despesa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A0C594-C2F2-4E4F-9510-5BFF41D3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579" y="1851660"/>
            <a:ext cx="6515813" cy="34495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485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51520" y="76470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UnB Office" pitchFamily="34" charset="0"/>
              </a:rPr>
              <a:t>Tabela 3 - PLOA 2018: Dotação das Ações Orçamentárias da UnB por Fonte de Recursos e Grupo de Despesa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C5F826-6003-4FC7-BBB6-0B4156EE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29379"/>
            <a:ext cx="8424936" cy="3399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8453</TotalTime>
  <Words>1249</Words>
  <Application>Microsoft Office PowerPoint</Application>
  <PresentationFormat>Apresentação na tela (4:3)</PresentationFormat>
  <Paragraphs>147</Paragraphs>
  <Slides>32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Mangal</vt:lpstr>
      <vt:lpstr>UnB Office</vt:lpstr>
      <vt:lpstr>Tema do Office</vt:lpstr>
      <vt:lpstr>Worksheet</vt:lpstr>
      <vt:lpstr>   PLOA 2018 Universidade de Brasília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    </vt:lpstr>
      <vt:lpstr>    </vt:lpstr>
      <vt:lpstr>    </vt:lpstr>
      <vt:lpstr>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Fernando-DOR</dc:creator>
  <cp:lastModifiedBy>Olavo Nery Coimbra Benevello Filho</cp:lastModifiedBy>
  <cp:revision>413</cp:revision>
  <dcterms:created xsi:type="dcterms:W3CDTF">2016-11-28T14:51:14Z</dcterms:created>
  <dcterms:modified xsi:type="dcterms:W3CDTF">2018-01-30T11:35:01Z</dcterms:modified>
</cp:coreProperties>
</file>