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60" r:id="rId3"/>
    <p:sldId id="274" r:id="rId4"/>
    <p:sldId id="272" r:id="rId5"/>
    <p:sldId id="271" r:id="rId6"/>
    <p:sldId id="273" r:id="rId7"/>
    <p:sldId id="261" r:id="rId8"/>
    <p:sldId id="262" r:id="rId9"/>
    <p:sldId id="263" r:id="rId10"/>
    <p:sldId id="264" r:id="rId11"/>
    <p:sldId id="265" r:id="rId12"/>
    <p:sldId id="266" r:id="rId13"/>
    <p:sldId id="275" r:id="rId14"/>
    <p:sldId id="269" r:id="rId15"/>
    <p:sldId id="268" r:id="rId16"/>
    <p:sldId id="267" r:id="rId17"/>
  </p:sldIdLst>
  <p:sldSz cx="9144000" cy="6858000" type="screen4x3"/>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681E9B1F-6554-403B-8975-65CA0F2CFF89}">
          <p14:sldIdLst>
            <p14:sldId id="256"/>
            <p14:sldId id="260"/>
            <p14:sldId id="274"/>
            <p14:sldId id="272"/>
            <p14:sldId id="271"/>
            <p14:sldId id="273"/>
            <p14:sldId id="261"/>
            <p14:sldId id="262"/>
            <p14:sldId id="263"/>
            <p14:sldId id="264"/>
            <p14:sldId id="265"/>
            <p14:sldId id="266"/>
            <p14:sldId id="275"/>
            <p14:sldId id="269"/>
            <p14:sldId id="268"/>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herme Viana Ferreira" initials="GVF" lastIdx="1" clrIdx="0">
    <p:extLst>
      <p:ext uri="{19B8F6BF-5375-455C-9EA6-DF929625EA0E}">
        <p15:presenceInfo xmlns:p15="http://schemas.microsoft.com/office/powerpoint/2012/main" userId="S-1-5-21-2592851591-453091968-4015435678-5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3631"/>
  </p:normalViewPr>
  <p:slideViewPr>
    <p:cSldViewPr>
      <p:cViewPr varScale="1">
        <p:scale>
          <a:sx n="120" d="100"/>
          <a:sy n="120" d="100"/>
        </p:scale>
        <p:origin x="205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D5E5C21-1ACA-164D-A4F2-C2B8FE77133B}" type="datetimeFigureOut">
              <a:rPr lang="en-US" smtClean="0"/>
              <a:t>11/8/18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0522092-375B-9F48-8C38-D943918A7749}" type="slidenum">
              <a:rPr lang="en-US" smtClean="0"/>
              <a:t>‹#›</a:t>
            </a:fld>
            <a:endParaRPr lang="en-US"/>
          </a:p>
        </p:txBody>
      </p:sp>
    </p:spTree>
    <p:extLst>
      <p:ext uri="{BB962C8B-B14F-4D97-AF65-F5344CB8AC3E}">
        <p14:creationId xmlns:p14="http://schemas.microsoft.com/office/powerpoint/2010/main" val="250143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22092-375B-9F48-8C38-D943918A7749}" type="slidenum">
              <a:rPr lang="en-US" smtClean="0"/>
              <a:t>1</a:t>
            </a:fld>
            <a:endParaRPr lang="en-US"/>
          </a:p>
        </p:txBody>
      </p:sp>
    </p:spTree>
    <p:extLst>
      <p:ext uri="{BB962C8B-B14F-4D97-AF65-F5344CB8AC3E}">
        <p14:creationId xmlns:p14="http://schemas.microsoft.com/office/powerpoint/2010/main" val="120866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86848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346727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117333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39656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119280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8981F79-8D85-45DC-980C-E69B945C0CDD}" type="datetimeFigureOut">
              <a:rPr lang="pt-BR" smtClean="0"/>
              <a:pPr/>
              <a:t>08/11/18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244648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8981F79-8D85-45DC-980C-E69B945C0CDD}" type="datetimeFigureOut">
              <a:rPr lang="pt-BR" smtClean="0"/>
              <a:pPr/>
              <a:t>08/11/18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100532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78981F79-8D85-45DC-980C-E69B945C0CDD}" type="datetimeFigureOut">
              <a:rPr lang="pt-BR" smtClean="0"/>
              <a:pPr/>
              <a:t>08/11/18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93659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8981F79-8D85-45DC-980C-E69B945C0CDD}" type="datetimeFigureOut">
              <a:rPr lang="pt-BR" smtClean="0"/>
              <a:pPr/>
              <a:t>08/11/18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160710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8981F79-8D85-45DC-980C-E69B945C0CDD}" type="datetimeFigureOut">
              <a:rPr lang="pt-BR" smtClean="0"/>
              <a:pPr/>
              <a:t>08/11/18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177095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8981F79-8D85-45DC-980C-E69B945C0CDD}" type="datetimeFigureOut">
              <a:rPr lang="pt-BR" smtClean="0"/>
              <a:pPr/>
              <a:t>08/11/18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5C73FD-0A00-469A-A0C8-6DD8D31E451E}" type="slidenum">
              <a:rPr lang="pt-BR" smtClean="0"/>
              <a:pPr/>
              <a:t>‹#›</a:t>
            </a:fld>
            <a:endParaRPr lang="pt-BR"/>
          </a:p>
        </p:txBody>
      </p:sp>
    </p:spTree>
    <p:extLst>
      <p:ext uri="{BB962C8B-B14F-4D97-AF65-F5344CB8AC3E}">
        <p14:creationId xmlns:p14="http://schemas.microsoft.com/office/powerpoint/2010/main" val="219024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981F79-8D85-45DC-980C-E69B945C0CDD}" type="datetimeFigureOut">
              <a:rPr lang="pt-BR" smtClean="0"/>
              <a:pPr/>
              <a:t>08/11/18</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C73FD-0A00-469A-A0C8-6DD8D31E451E}" type="slidenum">
              <a:rPr lang="pt-BR" smtClean="0"/>
              <a:pPr/>
              <a:t>‹#›</a:t>
            </a:fld>
            <a:endParaRPr lang="pt-BR"/>
          </a:p>
        </p:txBody>
      </p:sp>
    </p:spTree>
    <p:extLst>
      <p:ext uri="{BB962C8B-B14F-4D97-AF65-F5344CB8AC3E}">
        <p14:creationId xmlns:p14="http://schemas.microsoft.com/office/powerpoint/2010/main" val="25642473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ai@unb.b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1143000" y="260648"/>
            <a:ext cx="6858000" cy="3249315"/>
          </a:xfrm>
          <a:ln w="19050">
            <a:noFill/>
          </a:ln>
        </p:spPr>
        <p:txBody>
          <a:bodyPr anchor="ctr">
            <a:normAutofit/>
          </a:bodyPr>
          <a:lstStyle/>
          <a:p>
            <a:r>
              <a:rPr lang="pt-BR" sz="4400" b="1" dirty="0">
                <a:latin typeface="UnB Office" panose="020B0604020202020204" pitchFamily="34" charset="0"/>
              </a:rPr>
              <a:t>Matriz 2019</a:t>
            </a:r>
            <a:br>
              <a:rPr lang="pt-BR" sz="4400" b="1" dirty="0">
                <a:latin typeface="UnB Office" panose="020B0604020202020204" pitchFamily="34" charset="0"/>
              </a:rPr>
            </a:br>
            <a:br>
              <a:rPr lang="pt-BR" sz="3200" b="1" dirty="0">
                <a:latin typeface="UnB Office" panose="020B0604020202020204" pitchFamily="34" charset="0"/>
              </a:rPr>
            </a:br>
            <a:br>
              <a:rPr lang="pt-BR" sz="4400" b="1" dirty="0">
                <a:latin typeface="UnB Office" panose="020B0604020202020204" pitchFamily="34" charset="0"/>
              </a:rPr>
            </a:br>
            <a:r>
              <a:rPr lang="pt-BR" sz="4400" b="1" dirty="0">
                <a:latin typeface="UnB Office" panose="020B0604020202020204" pitchFamily="34" charset="0"/>
              </a:rPr>
              <a:t>UnB – Universidade de Brasília</a:t>
            </a:r>
            <a:endParaRPr lang="pt-BR" sz="3200" b="1" dirty="0">
              <a:latin typeface="UnB Office" panose="020B0604020202020204" pitchFamily="34" charset="0"/>
            </a:endParaRPr>
          </a:p>
        </p:txBody>
      </p:sp>
      <p:sp>
        <p:nvSpPr>
          <p:cNvPr id="3" name="Subtítulo 2"/>
          <p:cNvSpPr>
            <a:spLocks noGrp="1"/>
          </p:cNvSpPr>
          <p:nvPr>
            <p:ph type="subTitle" idx="1"/>
          </p:nvPr>
        </p:nvSpPr>
        <p:spPr>
          <a:xfrm>
            <a:off x="107504" y="4552528"/>
            <a:ext cx="8928992" cy="820688"/>
          </a:xfrm>
          <a:ln>
            <a:noFill/>
          </a:ln>
        </p:spPr>
        <p:txBody>
          <a:bodyPr>
            <a:normAutofit/>
          </a:bodyPr>
          <a:lstStyle/>
          <a:p>
            <a:pPr algn="r"/>
            <a:r>
              <a:rPr lang="pt-BR" dirty="0">
                <a:solidFill>
                  <a:schemeClr val="tx1"/>
                </a:solidFill>
                <a:latin typeface="UnB Office" panose="020B0604020202020204" pitchFamily="34" charset="0"/>
              </a:rPr>
              <a:t>Decanato de Planejamento, Orçamento e Avaliação Institucional - </a:t>
            </a:r>
            <a:r>
              <a:rPr lang="pt-BR" b="1" dirty="0">
                <a:solidFill>
                  <a:schemeClr val="tx1"/>
                </a:solidFill>
                <a:latin typeface="UnB Office" panose="020B0604020202020204" pitchFamily="34" charset="0"/>
              </a:rPr>
              <a:t>DPO</a:t>
            </a:r>
          </a:p>
          <a:p>
            <a:pPr algn="r"/>
            <a:r>
              <a:rPr lang="pt-BR" dirty="0">
                <a:solidFill>
                  <a:schemeClr val="tx1"/>
                </a:solidFill>
                <a:latin typeface="UnB Office" panose="020B0604020202020204" pitchFamily="34" charset="0"/>
              </a:rPr>
              <a:t>Diretoria de Avaliação e Informações Gerenciais - </a:t>
            </a:r>
            <a:r>
              <a:rPr lang="pt-BR" b="1" dirty="0">
                <a:solidFill>
                  <a:schemeClr val="tx1"/>
                </a:solidFill>
                <a:latin typeface="UnB Office" panose="020B0604020202020204" pitchFamily="34" charset="0"/>
              </a:rPr>
              <a:t>DAI</a:t>
            </a:r>
          </a:p>
        </p:txBody>
      </p:sp>
      <p:pic>
        <p:nvPicPr>
          <p:cNvPr id="5" name="Imagem 4" descr="un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6093296"/>
            <a:ext cx="873125" cy="398780"/>
          </a:xfrm>
          <a:prstGeom prst="rect">
            <a:avLst/>
          </a:prstGeom>
          <a:noFill/>
          <a:ln>
            <a:noFill/>
          </a:ln>
        </p:spPr>
      </p:pic>
    </p:spTree>
    <p:extLst>
      <p:ext uri="{BB962C8B-B14F-4D97-AF65-F5344CB8AC3E}">
        <p14:creationId xmlns:p14="http://schemas.microsoft.com/office/powerpoint/2010/main" val="38947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Proposta 2</a:t>
            </a:r>
            <a:endParaRPr lang="pt-BR" sz="3200" b="1" dirty="0">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graphicFrame>
        <p:nvGraphicFramePr>
          <p:cNvPr id="13" name="Espaço Reservado para Conteúdo 12">
            <a:extLst>
              <a:ext uri="{FF2B5EF4-FFF2-40B4-BE49-F238E27FC236}">
                <a16:creationId xmlns:a16="http://schemas.microsoft.com/office/drawing/2014/main" id="{90F69F4A-2018-4718-BEBA-0777A2FBEBE0}"/>
              </a:ext>
            </a:extLst>
          </p:cNvPr>
          <p:cNvGraphicFramePr>
            <a:graphicFrameLocks noGrp="1"/>
          </p:cNvGraphicFramePr>
          <p:nvPr>
            <p:ph idx="1"/>
            <p:extLst>
              <p:ext uri="{D42A27DB-BD31-4B8C-83A1-F6EECF244321}">
                <p14:modId xmlns:p14="http://schemas.microsoft.com/office/powerpoint/2010/main" val="2037769813"/>
              </p:ext>
            </p:extLst>
          </p:nvPr>
        </p:nvGraphicFramePr>
        <p:xfrm>
          <a:off x="2237576" y="1196752"/>
          <a:ext cx="4668848" cy="5192405"/>
        </p:xfrm>
        <a:graphic>
          <a:graphicData uri="http://schemas.openxmlformats.org/drawingml/2006/table">
            <a:tbl>
              <a:tblPr/>
              <a:tblGrid>
                <a:gridCol w="593965">
                  <a:extLst>
                    <a:ext uri="{9D8B030D-6E8A-4147-A177-3AD203B41FA5}">
                      <a16:colId xmlns:a16="http://schemas.microsoft.com/office/drawing/2014/main" val="182237250"/>
                    </a:ext>
                  </a:extLst>
                </a:gridCol>
                <a:gridCol w="842603">
                  <a:extLst>
                    <a:ext uri="{9D8B030D-6E8A-4147-A177-3AD203B41FA5}">
                      <a16:colId xmlns:a16="http://schemas.microsoft.com/office/drawing/2014/main" val="4019662113"/>
                    </a:ext>
                  </a:extLst>
                </a:gridCol>
                <a:gridCol w="828790">
                  <a:extLst>
                    <a:ext uri="{9D8B030D-6E8A-4147-A177-3AD203B41FA5}">
                      <a16:colId xmlns:a16="http://schemas.microsoft.com/office/drawing/2014/main" val="2643223834"/>
                    </a:ext>
                  </a:extLst>
                </a:gridCol>
                <a:gridCol w="842603">
                  <a:extLst>
                    <a:ext uri="{9D8B030D-6E8A-4147-A177-3AD203B41FA5}">
                      <a16:colId xmlns:a16="http://schemas.microsoft.com/office/drawing/2014/main" val="13624591"/>
                    </a:ext>
                  </a:extLst>
                </a:gridCol>
                <a:gridCol w="842603">
                  <a:extLst>
                    <a:ext uri="{9D8B030D-6E8A-4147-A177-3AD203B41FA5}">
                      <a16:colId xmlns:a16="http://schemas.microsoft.com/office/drawing/2014/main" val="4156139377"/>
                    </a:ext>
                  </a:extLst>
                </a:gridCol>
                <a:gridCol w="718284">
                  <a:extLst>
                    <a:ext uri="{9D8B030D-6E8A-4147-A177-3AD203B41FA5}">
                      <a16:colId xmlns:a16="http://schemas.microsoft.com/office/drawing/2014/main" val="1508684960"/>
                    </a:ext>
                  </a:extLst>
                </a:gridCol>
              </a:tblGrid>
              <a:tr h="649628">
                <a:tc>
                  <a:txBody>
                    <a:bodyPr/>
                    <a:lstStyle/>
                    <a:p>
                      <a:pPr algn="ctr" fontAlgn="ctr"/>
                      <a:r>
                        <a:rPr lang="pt-BR" sz="1000" b="1" i="0" u="none" strike="noStrike" dirty="0">
                          <a:solidFill>
                            <a:srgbClr val="595959"/>
                          </a:solidFill>
                          <a:effectLst/>
                          <a:latin typeface="UnB Office" panose="020B0604020202020204" pitchFamily="34" charset="0"/>
                        </a:rPr>
                        <a:t>Unidade</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595959"/>
                          </a:solidFill>
                          <a:effectLst/>
                          <a:latin typeface="UnB Office" panose="020B0604020202020204" pitchFamily="34" charset="0"/>
                        </a:rPr>
                        <a:t>Valor de Referência Histórico (VRH)</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2,5 milhões</a:t>
                      </a:r>
                      <a:br>
                        <a:rPr lang="pt-BR" sz="1000" b="1" i="0" u="none" strike="noStrike">
                          <a:solidFill>
                            <a:srgbClr val="595959"/>
                          </a:solidFill>
                          <a:effectLst/>
                          <a:latin typeface="UnB Office" panose="020B0604020202020204" pitchFamily="34" charset="0"/>
                        </a:rPr>
                      </a:br>
                      <a:r>
                        <a:rPr lang="pt-BR" sz="1000" b="1" i="0" u="none" strike="noStrike">
                          <a:solidFill>
                            <a:srgbClr val="595959"/>
                          </a:solidFill>
                          <a:effectLst/>
                          <a:latin typeface="UnB Office" panose="020B0604020202020204" pitchFamily="34" charset="0"/>
                        </a:rPr>
                        <a:t>(ANDIFES)</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Matriz 2018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Matriz 2019 </a:t>
                      </a:r>
                      <a:br>
                        <a:rPr lang="pt-BR" sz="1000" b="1" i="0" u="none" strike="noStrike">
                          <a:solidFill>
                            <a:srgbClr val="595959"/>
                          </a:solidFill>
                          <a:effectLst/>
                          <a:latin typeface="UnB Office" panose="020B0604020202020204" pitchFamily="34" charset="0"/>
                        </a:rPr>
                      </a:br>
                      <a:r>
                        <a:rPr lang="pt-BR" sz="1000" b="1" i="0" u="none" strike="noStrike">
                          <a:solidFill>
                            <a:srgbClr val="595959"/>
                          </a:solidFill>
                          <a:effectLst/>
                          <a:latin typeface="UnB Office" panose="020B0604020202020204" pitchFamily="34" charset="0"/>
                        </a:rPr>
                        <a:t>Proposta 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Variação 2018-2019</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369060"/>
                  </a:ext>
                </a:extLst>
              </a:tr>
              <a:tr h="168251">
                <a:tc>
                  <a:txBody>
                    <a:bodyPr/>
                    <a:lstStyle/>
                    <a:p>
                      <a:pPr algn="l" fontAlgn="ctr"/>
                      <a:r>
                        <a:rPr lang="pt-BR" sz="1000" b="0" i="0" u="none" strike="noStrike">
                          <a:solidFill>
                            <a:srgbClr val="000000"/>
                          </a:solidFill>
                          <a:effectLst/>
                          <a:latin typeface="UnB Office" panose="020B0604020202020204" pitchFamily="34" charset="0"/>
                        </a:rPr>
                        <a:t>FAC</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634.993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49.241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684.898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UnB Office" panose="020B0604020202020204" pitchFamily="34" charset="0"/>
                        </a:rPr>
                        <a:t>      684.234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-0,1%</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41313822"/>
                  </a:ext>
                </a:extLst>
              </a:tr>
              <a:tr h="168251">
                <a:tc>
                  <a:txBody>
                    <a:bodyPr/>
                    <a:lstStyle/>
                    <a:p>
                      <a:pPr algn="l" fontAlgn="ctr"/>
                      <a:r>
                        <a:rPr lang="pt-BR" sz="1000" b="0" i="0" u="none" strike="noStrike">
                          <a:solidFill>
                            <a:srgbClr val="000000"/>
                          </a:solidFill>
                          <a:effectLst/>
                          <a:latin typeface="UnB Office" panose="020B0604020202020204" pitchFamily="34" charset="0"/>
                        </a:rPr>
                        <a:t>FACE</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763.317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114.940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881.478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878.257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-0,4%</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89802955"/>
                  </a:ext>
                </a:extLst>
              </a:tr>
              <a:tr h="168251">
                <a:tc>
                  <a:txBody>
                    <a:bodyPr/>
                    <a:lstStyle/>
                    <a:p>
                      <a:pPr algn="l" fontAlgn="ctr"/>
                      <a:r>
                        <a:rPr lang="pt-BR" sz="1000" b="0" i="0" u="none" strike="noStrike">
                          <a:solidFill>
                            <a:srgbClr val="000000"/>
                          </a:solidFill>
                          <a:effectLst/>
                          <a:latin typeface="UnB Office" panose="020B0604020202020204" pitchFamily="34" charset="0"/>
                        </a:rPr>
                        <a:t>FAU</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582.406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55.976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637.564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638.381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0,1%</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93130249"/>
                  </a:ext>
                </a:extLst>
              </a:tr>
              <a:tr h="168251">
                <a:tc>
                  <a:txBody>
                    <a:bodyPr/>
                    <a:lstStyle/>
                    <a:p>
                      <a:pPr algn="l" fontAlgn="ctr"/>
                      <a:r>
                        <a:rPr lang="pt-BR" sz="1000" b="0" i="0" u="none" strike="noStrike">
                          <a:solidFill>
                            <a:srgbClr val="000000"/>
                          </a:solidFill>
                          <a:effectLst/>
                          <a:latin typeface="UnB Office" panose="020B0604020202020204" pitchFamily="34" charset="0"/>
                        </a:rPr>
                        <a:t>FAV</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584.626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146.002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734.492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730.627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-0,5%</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42595674"/>
                  </a:ext>
                </a:extLst>
              </a:tr>
              <a:tr h="168251">
                <a:tc>
                  <a:txBody>
                    <a:bodyPr/>
                    <a:lstStyle/>
                    <a:p>
                      <a:pPr algn="l" fontAlgn="ctr"/>
                      <a:r>
                        <a:rPr lang="pt-BR" sz="1000" b="0" i="0" u="none" strike="noStrike">
                          <a:solidFill>
                            <a:srgbClr val="000000"/>
                          </a:solidFill>
                          <a:effectLst/>
                          <a:latin typeface="UnB Office" panose="020B0604020202020204" pitchFamily="34" charset="0"/>
                        </a:rPr>
                        <a:t>FCE</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555.696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156.156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711.945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711.852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0,0%</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90792607"/>
                  </a:ext>
                </a:extLst>
              </a:tr>
              <a:tr h="168251">
                <a:tc>
                  <a:txBody>
                    <a:bodyPr/>
                    <a:lstStyle/>
                    <a:p>
                      <a:pPr algn="l" fontAlgn="ctr"/>
                      <a:r>
                        <a:rPr lang="pt-BR" sz="1000" b="0" i="0" u="none" strike="noStrike">
                          <a:solidFill>
                            <a:srgbClr val="000000"/>
                          </a:solidFill>
                          <a:effectLst/>
                          <a:latin typeface="UnB Office" panose="020B0604020202020204" pitchFamily="34" charset="0"/>
                        </a:rPr>
                        <a:t>FCI</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372.238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41.429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417.446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413.668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-0,9%</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341927008"/>
                  </a:ext>
                </a:extLst>
              </a:tr>
              <a:tr h="168251">
                <a:tc>
                  <a:txBody>
                    <a:bodyPr/>
                    <a:lstStyle/>
                    <a:p>
                      <a:pPr algn="l" fontAlgn="ctr"/>
                      <a:r>
                        <a:rPr lang="pt-BR" sz="1000" b="0" i="0" u="none" strike="noStrike">
                          <a:solidFill>
                            <a:srgbClr val="000000"/>
                          </a:solidFill>
                          <a:effectLst/>
                          <a:latin typeface="UnB Office" panose="020B0604020202020204" pitchFamily="34" charset="0"/>
                        </a:rPr>
                        <a:t>FD</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352.186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69.241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415.518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421.427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1,4%</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11808502"/>
                  </a:ext>
                </a:extLst>
              </a:tr>
              <a:tr h="168251">
                <a:tc>
                  <a:txBody>
                    <a:bodyPr/>
                    <a:lstStyle/>
                    <a:p>
                      <a:pPr algn="l" fontAlgn="ctr"/>
                      <a:r>
                        <a:rPr lang="pt-BR" sz="1000" b="0" i="0" u="none" strike="noStrike">
                          <a:solidFill>
                            <a:srgbClr val="000000"/>
                          </a:solidFill>
                          <a:effectLst/>
                          <a:latin typeface="UnB Office" panose="020B0604020202020204" pitchFamily="34" charset="0"/>
                        </a:rPr>
                        <a:t>FE</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328.626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39.113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372.672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367.739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-1,3%</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9609134"/>
                  </a:ext>
                </a:extLst>
              </a:tr>
              <a:tr h="168251">
                <a:tc>
                  <a:txBody>
                    <a:bodyPr/>
                    <a:lstStyle/>
                    <a:p>
                      <a:pPr algn="l" fontAlgn="ctr"/>
                      <a:r>
                        <a:rPr lang="pt-BR" sz="1000" b="0" i="0" u="none" strike="noStrike">
                          <a:solidFill>
                            <a:srgbClr val="000000"/>
                          </a:solidFill>
                          <a:effectLst/>
                          <a:latin typeface="UnB Office" panose="020B0604020202020204" pitchFamily="34" charset="0"/>
                        </a:rPr>
                        <a:t>FEF</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724.025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60.897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782.624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784.922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0,3%</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79489957"/>
                  </a:ext>
                </a:extLst>
              </a:tr>
              <a:tr h="168251">
                <a:tc>
                  <a:txBody>
                    <a:bodyPr/>
                    <a:lstStyle/>
                    <a:p>
                      <a:pPr algn="l" fontAlgn="ctr"/>
                      <a:r>
                        <a:rPr lang="pt-BR" sz="1000" b="0" i="0" u="none" strike="noStrike">
                          <a:solidFill>
                            <a:srgbClr val="000000"/>
                          </a:solidFill>
                          <a:effectLst/>
                          <a:latin typeface="UnB Office" panose="020B0604020202020204" pitchFamily="34" charset="0"/>
                        </a:rPr>
                        <a:t>FGA</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416.436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142.183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555.649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558.619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0,5%</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38452298"/>
                  </a:ext>
                </a:extLst>
              </a:tr>
              <a:tr h="168251">
                <a:tc>
                  <a:txBody>
                    <a:bodyPr/>
                    <a:lstStyle/>
                    <a:p>
                      <a:pPr algn="l" fontAlgn="ctr"/>
                      <a:r>
                        <a:rPr lang="pt-BR" sz="1000" b="0" i="0" u="none" strike="noStrike">
                          <a:solidFill>
                            <a:srgbClr val="000000"/>
                          </a:solidFill>
                          <a:effectLst/>
                          <a:latin typeface="UnB Office" panose="020B0604020202020204" pitchFamily="34" charset="0"/>
                        </a:rPr>
                        <a:t>FM</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567.684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156.875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687.818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724.560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5,3%</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3462124"/>
                  </a:ext>
                </a:extLst>
              </a:tr>
              <a:tr h="168251">
                <a:tc>
                  <a:txBody>
                    <a:bodyPr/>
                    <a:lstStyle/>
                    <a:p>
                      <a:pPr algn="l" fontAlgn="ctr"/>
                      <a:r>
                        <a:rPr lang="pt-BR" sz="1000" b="0" i="0" u="none" strike="noStrike">
                          <a:solidFill>
                            <a:srgbClr val="000000"/>
                          </a:solidFill>
                          <a:effectLst/>
                          <a:latin typeface="UnB Office" panose="020B0604020202020204" pitchFamily="34" charset="0"/>
                        </a:rPr>
                        <a:t>FS</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944.097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231.778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1.156.768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1.175.874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1,7%</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66178374"/>
                  </a:ext>
                </a:extLst>
              </a:tr>
              <a:tr h="168251">
                <a:tc>
                  <a:txBody>
                    <a:bodyPr/>
                    <a:lstStyle/>
                    <a:p>
                      <a:pPr algn="l" fontAlgn="ctr"/>
                      <a:r>
                        <a:rPr lang="pt-BR" sz="1000" b="0" i="0" u="none" strike="noStrike">
                          <a:solidFill>
                            <a:srgbClr val="000000"/>
                          </a:solidFill>
                          <a:effectLst/>
                          <a:latin typeface="UnB Office" panose="020B0604020202020204" pitchFamily="34" charset="0"/>
                        </a:rPr>
                        <a:t>FT</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983.566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270.823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1.264.021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1.254.389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-0,8%</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88614399"/>
                  </a:ext>
                </a:extLst>
              </a:tr>
              <a:tr h="168251">
                <a:tc>
                  <a:txBody>
                    <a:bodyPr/>
                    <a:lstStyle/>
                    <a:p>
                      <a:pPr algn="l" fontAlgn="ctr"/>
                      <a:r>
                        <a:rPr lang="pt-BR" sz="1000" b="0" i="0" u="none" strike="noStrike">
                          <a:solidFill>
                            <a:srgbClr val="000000"/>
                          </a:solidFill>
                          <a:effectLst/>
                          <a:latin typeface="UnB Office" panose="020B0604020202020204" pitchFamily="34" charset="0"/>
                        </a:rPr>
                        <a:t>FUP</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442.159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72.257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532.935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514.416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-3,5%</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80790747"/>
                  </a:ext>
                </a:extLst>
              </a:tr>
              <a:tr h="168251">
                <a:tc>
                  <a:txBody>
                    <a:bodyPr/>
                    <a:lstStyle/>
                    <a:p>
                      <a:pPr algn="l" fontAlgn="ctr"/>
                      <a:r>
                        <a:rPr lang="pt-BR" sz="1000" b="0" i="0" u="none" strike="noStrike">
                          <a:solidFill>
                            <a:srgbClr val="000000"/>
                          </a:solidFill>
                          <a:effectLst/>
                          <a:latin typeface="UnB Office" panose="020B0604020202020204" pitchFamily="34" charset="0"/>
                        </a:rPr>
                        <a:t>IB</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937.972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134.648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1.078.704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1.072.619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-0,6%</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32935493"/>
                  </a:ext>
                </a:extLst>
              </a:tr>
              <a:tr h="168251">
                <a:tc>
                  <a:txBody>
                    <a:bodyPr/>
                    <a:lstStyle/>
                    <a:p>
                      <a:pPr algn="l" fontAlgn="ctr"/>
                      <a:r>
                        <a:rPr lang="pt-BR" sz="1000" b="0" i="0" u="none" strike="noStrike">
                          <a:solidFill>
                            <a:srgbClr val="000000"/>
                          </a:solidFill>
                          <a:effectLst/>
                          <a:latin typeface="UnB Office" panose="020B0604020202020204" pitchFamily="34" charset="0"/>
                        </a:rPr>
                        <a:t>ICS</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439.607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40.712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478.980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480.319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0,3%</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80412963"/>
                  </a:ext>
                </a:extLst>
              </a:tr>
              <a:tr h="168251">
                <a:tc>
                  <a:txBody>
                    <a:bodyPr/>
                    <a:lstStyle/>
                    <a:p>
                      <a:pPr algn="l" fontAlgn="ctr"/>
                      <a:r>
                        <a:rPr lang="pt-BR" sz="1000" b="0" i="0" u="none" strike="noStrike">
                          <a:solidFill>
                            <a:srgbClr val="000000"/>
                          </a:solidFill>
                          <a:effectLst/>
                          <a:latin typeface="UnB Office" panose="020B0604020202020204" pitchFamily="34" charset="0"/>
                        </a:rPr>
                        <a:t>IdA</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555.040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101.826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647.762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656.866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1,4%</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56347340"/>
                  </a:ext>
                </a:extLst>
              </a:tr>
              <a:tr h="168251">
                <a:tc>
                  <a:txBody>
                    <a:bodyPr/>
                    <a:lstStyle/>
                    <a:p>
                      <a:pPr algn="l" fontAlgn="ctr"/>
                      <a:r>
                        <a:rPr lang="pt-BR" sz="1000" b="0" i="0" u="none" strike="noStrike">
                          <a:solidFill>
                            <a:srgbClr val="000000"/>
                          </a:solidFill>
                          <a:effectLst/>
                          <a:latin typeface="UnB Office" panose="020B0604020202020204" pitchFamily="34" charset="0"/>
                        </a:rPr>
                        <a:t>IE</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659.120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103.456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767.783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762.576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-0,7%</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69279793"/>
                  </a:ext>
                </a:extLst>
              </a:tr>
              <a:tr h="168251">
                <a:tc>
                  <a:txBody>
                    <a:bodyPr/>
                    <a:lstStyle/>
                    <a:p>
                      <a:pPr algn="l" fontAlgn="ctr"/>
                      <a:r>
                        <a:rPr lang="pt-BR" sz="1000" b="0" i="0" u="none" strike="noStrike">
                          <a:solidFill>
                            <a:srgbClr val="000000"/>
                          </a:solidFill>
                          <a:effectLst/>
                          <a:latin typeface="UnB Office" panose="020B0604020202020204" pitchFamily="34" charset="0"/>
                        </a:rPr>
                        <a:t>IF</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486.080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39.363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521.158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525.443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0,8%</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68553976"/>
                  </a:ext>
                </a:extLst>
              </a:tr>
              <a:tr h="168251">
                <a:tc>
                  <a:txBody>
                    <a:bodyPr/>
                    <a:lstStyle/>
                    <a:p>
                      <a:pPr algn="l" fontAlgn="ctr"/>
                      <a:r>
                        <a:rPr lang="pt-BR" sz="1000" b="0" i="0" u="none" strike="noStrike">
                          <a:solidFill>
                            <a:srgbClr val="000000"/>
                          </a:solidFill>
                          <a:effectLst/>
                          <a:latin typeface="UnB Office" panose="020B0604020202020204" pitchFamily="34" charset="0"/>
                        </a:rPr>
                        <a:t>IG</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972.921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62.784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1.054.838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1.035.706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-1,8%</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63414692"/>
                  </a:ext>
                </a:extLst>
              </a:tr>
              <a:tr h="168251">
                <a:tc>
                  <a:txBody>
                    <a:bodyPr/>
                    <a:lstStyle/>
                    <a:p>
                      <a:pPr algn="l" fontAlgn="ctr"/>
                      <a:r>
                        <a:rPr lang="pt-BR" sz="1000" b="0" i="0" u="none" strike="noStrike">
                          <a:solidFill>
                            <a:srgbClr val="000000"/>
                          </a:solidFill>
                          <a:effectLst/>
                          <a:latin typeface="UnB Office" panose="020B0604020202020204" pitchFamily="34" charset="0"/>
                        </a:rPr>
                        <a:t>IH</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634.246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109.511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748.092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743.757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-0,6%</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20070171"/>
                  </a:ext>
                </a:extLst>
              </a:tr>
              <a:tr h="168251">
                <a:tc>
                  <a:txBody>
                    <a:bodyPr/>
                    <a:lstStyle/>
                    <a:p>
                      <a:pPr algn="l" fontAlgn="ctr"/>
                      <a:r>
                        <a:rPr lang="pt-BR" sz="1000" b="0" i="0" u="none" strike="noStrike">
                          <a:solidFill>
                            <a:srgbClr val="000000"/>
                          </a:solidFill>
                          <a:effectLst/>
                          <a:latin typeface="UnB Office" panose="020B0604020202020204" pitchFamily="34" charset="0"/>
                        </a:rPr>
                        <a:t>IL</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699.528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101.549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797.826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801.077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0,4%</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51231250"/>
                  </a:ext>
                </a:extLst>
              </a:tr>
              <a:tr h="168251">
                <a:tc>
                  <a:txBody>
                    <a:bodyPr/>
                    <a:lstStyle/>
                    <a:p>
                      <a:pPr algn="l" fontAlgn="ctr"/>
                      <a:r>
                        <a:rPr lang="pt-BR" sz="1000" b="0" i="0" u="none" strike="noStrike">
                          <a:solidFill>
                            <a:srgbClr val="000000"/>
                          </a:solidFill>
                          <a:effectLst/>
                          <a:latin typeface="UnB Office" panose="020B0604020202020204" pitchFamily="34" charset="0"/>
                        </a:rPr>
                        <a:t>IP</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648.685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56.579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702.141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705.263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0,4%</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32686471"/>
                  </a:ext>
                </a:extLst>
              </a:tr>
              <a:tr h="168251">
                <a:tc>
                  <a:txBody>
                    <a:bodyPr/>
                    <a:lstStyle/>
                    <a:p>
                      <a:pPr algn="l" fontAlgn="ctr"/>
                      <a:r>
                        <a:rPr lang="pt-BR" sz="1000" b="0" i="0" u="none" strike="noStrike">
                          <a:solidFill>
                            <a:srgbClr val="000000"/>
                          </a:solidFill>
                          <a:effectLst/>
                          <a:latin typeface="UnB Office" panose="020B0604020202020204" pitchFamily="34" charset="0"/>
                        </a:rPr>
                        <a:t>IPOL</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297.925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21.819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322.808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319.744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-0,9%</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06259901"/>
                  </a:ext>
                </a:extLst>
              </a:tr>
              <a:tr h="168251">
                <a:tc>
                  <a:txBody>
                    <a:bodyPr/>
                    <a:lstStyle/>
                    <a:p>
                      <a:pPr algn="l" fontAlgn="ctr"/>
                      <a:r>
                        <a:rPr lang="pt-BR" sz="1000" b="0" i="0" u="none" strike="noStrike">
                          <a:solidFill>
                            <a:srgbClr val="000000"/>
                          </a:solidFill>
                          <a:effectLst/>
                          <a:latin typeface="UnB Office" panose="020B0604020202020204" pitchFamily="34" charset="0"/>
                        </a:rPr>
                        <a:t>IQ</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550.224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94.210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648.612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644.434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-0,6%</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33866390"/>
                  </a:ext>
                </a:extLst>
              </a:tr>
              <a:tr h="168251">
                <a:tc>
                  <a:txBody>
                    <a:bodyPr/>
                    <a:lstStyle/>
                    <a:p>
                      <a:pPr algn="l" fontAlgn="ctr"/>
                      <a:r>
                        <a:rPr lang="pt-BR" sz="1000" b="0" i="0" u="none" strike="noStrike">
                          <a:solidFill>
                            <a:srgbClr val="000000"/>
                          </a:solidFill>
                          <a:effectLst/>
                          <a:latin typeface="UnB Office" panose="020B0604020202020204" pitchFamily="34" charset="0"/>
                        </a:rPr>
                        <a:t>IREL</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288.000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26.632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316.871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314.632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-0,7%</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85266"/>
                  </a:ext>
                </a:extLst>
              </a:tr>
              <a:tr h="168251">
                <a:tc>
                  <a:txBody>
                    <a:bodyPr/>
                    <a:lstStyle/>
                    <a:p>
                      <a:pPr algn="l" fontAlgn="ctr"/>
                      <a:r>
                        <a:rPr lang="pt-BR" sz="1000" b="1" i="0" u="none" strike="noStrike">
                          <a:solidFill>
                            <a:srgbClr val="595959"/>
                          </a:solidFill>
                          <a:effectLst/>
                          <a:latin typeface="UnB Office" panose="020B0604020202020204" pitchFamily="34" charset="0"/>
                        </a:rPr>
                        <a:t>Total</a:t>
                      </a:r>
                    </a:p>
                  </a:txBody>
                  <a:tcPr marL="8257" marR="8257" marT="82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15.421.402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2.500.000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17.921.402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17.921.402 </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595959"/>
                          </a:solidFill>
                          <a:effectLst/>
                          <a:latin typeface="UnB Office" panose="020B0604020202020204" pitchFamily="34" charset="0"/>
                        </a:rPr>
                        <a:t> - </a:t>
                      </a:r>
                    </a:p>
                  </a:txBody>
                  <a:tcPr marL="8257" marR="8257" marT="82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11061"/>
                  </a:ext>
                </a:extLst>
              </a:tr>
            </a:tbl>
          </a:graphicData>
        </a:graphic>
      </p:graphicFrame>
    </p:spTree>
    <p:extLst>
      <p:ext uri="{BB962C8B-B14F-4D97-AF65-F5344CB8AC3E}">
        <p14:creationId xmlns:p14="http://schemas.microsoft.com/office/powerpoint/2010/main" val="276713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fontScale="90000"/>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3200" b="1" dirty="0">
                <a:latin typeface="UnB Office" panose="020B0604020202020204" pitchFamily="34" charset="0"/>
              </a:rPr>
              <a:t>Proposta Final – COM Reposições</a:t>
            </a:r>
          </a:p>
        </p:txBody>
      </p:sp>
      <p:sp>
        <p:nvSpPr>
          <p:cNvPr id="5" name="Espaço Reservado para Conteúdo 4"/>
          <p:cNvSpPr>
            <a:spLocks noGrp="1"/>
          </p:cNvSpPr>
          <p:nvPr>
            <p:ph idx="1"/>
          </p:nvPr>
        </p:nvSpPr>
        <p:spPr>
          <a:xfrm>
            <a:off x="457200" y="1196752"/>
            <a:ext cx="8229600" cy="5472608"/>
          </a:xfrm>
        </p:spPr>
        <p:txBody>
          <a:bodyPr>
            <a:normAutofit/>
          </a:bodyPr>
          <a:lstStyle/>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Será feito um esforço de reposição de recursos aos níveis de 2018 para unidades acadêmicas que teriam, em 2019, uma redução de seus recursos na Nova Matriz, quando comparados aos recebidos em 2018.</a:t>
            </a:r>
          </a:p>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Ao mesmo tempo, é um reconhecimento dos indicadores de unidades acadêmicas observados no Censo 2017 (Nova Matriz 2019) em relação aos do Censo 2016 (Nova Matriz 2018) (Proposta 2) ou de uma combinação disso e de ajustes em valores históricos, ainda que parciais.</a:t>
            </a: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163821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Reposições</a:t>
            </a:r>
            <a:endParaRPr lang="pt-BR" sz="3200" b="1" dirty="0">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graphicFrame>
        <p:nvGraphicFramePr>
          <p:cNvPr id="6" name="Espaço Reservado para Conteúdo 5">
            <a:extLst>
              <a:ext uri="{FF2B5EF4-FFF2-40B4-BE49-F238E27FC236}">
                <a16:creationId xmlns:a16="http://schemas.microsoft.com/office/drawing/2014/main" id="{E42A9749-AAE1-4CEA-8665-54DECDE3D882}"/>
              </a:ext>
            </a:extLst>
          </p:cNvPr>
          <p:cNvGraphicFramePr>
            <a:graphicFrameLocks noGrp="1"/>
          </p:cNvGraphicFramePr>
          <p:nvPr>
            <p:ph idx="1"/>
            <p:extLst>
              <p:ext uri="{D42A27DB-BD31-4B8C-83A1-F6EECF244321}">
                <p14:modId xmlns:p14="http://schemas.microsoft.com/office/powerpoint/2010/main" val="2041237109"/>
              </p:ext>
            </p:extLst>
          </p:nvPr>
        </p:nvGraphicFramePr>
        <p:xfrm>
          <a:off x="2072294" y="1268760"/>
          <a:ext cx="5125085" cy="5052222"/>
        </p:xfrm>
        <a:graphic>
          <a:graphicData uri="http://schemas.openxmlformats.org/drawingml/2006/table">
            <a:tbl>
              <a:tblPr/>
              <a:tblGrid>
                <a:gridCol w="569976">
                  <a:extLst>
                    <a:ext uri="{9D8B030D-6E8A-4147-A177-3AD203B41FA5}">
                      <a16:colId xmlns:a16="http://schemas.microsoft.com/office/drawing/2014/main" val="3355005180"/>
                    </a:ext>
                  </a:extLst>
                </a:gridCol>
                <a:gridCol w="921663">
                  <a:extLst>
                    <a:ext uri="{9D8B030D-6E8A-4147-A177-3AD203B41FA5}">
                      <a16:colId xmlns:a16="http://schemas.microsoft.com/office/drawing/2014/main" val="2448752052"/>
                    </a:ext>
                  </a:extLst>
                </a:gridCol>
                <a:gridCol w="921663">
                  <a:extLst>
                    <a:ext uri="{9D8B030D-6E8A-4147-A177-3AD203B41FA5}">
                      <a16:colId xmlns:a16="http://schemas.microsoft.com/office/drawing/2014/main" val="350279739"/>
                    </a:ext>
                  </a:extLst>
                </a:gridCol>
                <a:gridCol w="982297">
                  <a:extLst>
                    <a:ext uri="{9D8B030D-6E8A-4147-A177-3AD203B41FA5}">
                      <a16:colId xmlns:a16="http://schemas.microsoft.com/office/drawing/2014/main" val="591281352"/>
                    </a:ext>
                  </a:extLst>
                </a:gridCol>
                <a:gridCol w="864743">
                  <a:extLst>
                    <a:ext uri="{9D8B030D-6E8A-4147-A177-3AD203B41FA5}">
                      <a16:colId xmlns:a16="http://schemas.microsoft.com/office/drawing/2014/main" val="3734841946"/>
                    </a:ext>
                  </a:extLst>
                </a:gridCol>
                <a:gridCol w="864743">
                  <a:extLst>
                    <a:ext uri="{9D8B030D-6E8A-4147-A177-3AD203B41FA5}">
                      <a16:colId xmlns:a16="http://schemas.microsoft.com/office/drawing/2014/main" val="3968760720"/>
                    </a:ext>
                  </a:extLst>
                </a:gridCol>
              </a:tblGrid>
              <a:tr h="456849">
                <a:tc>
                  <a:txBody>
                    <a:bodyPr/>
                    <a:lstStyle/>
                    <a:p>
                      <a:pPr algn="ctr" fontAlgn="ctr"/>
                      <a:r>
                        <a:rPr lang="pt-BR" sz="1000" b="1" i="0" u="none" strike="noStrike" dirty="0">
                          <a:solidFill>
                            <a:srgbClr val="000000"/>
                          </a:solidFill>
                          <a:effectLst/>
                          <a:latin typeface="UnB Office" panose="020B0604020202020204" pitchFamily="34" charset="0"/>
                        </a:rPr>
                        <a:t>Unidade</a:t>
                      </a:r>
                    </a:p>
                  </a:txBody>
                  <a:tcPr marL="7715" marR="7715" marT="771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UnB Office" panose="020B0604020202020204" pitchFamily="34" charset="0"/>
                        </a:rPr>
                        <a:t> Proposta 1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UnB Office" panose="020B0604020202020204" pitchFamily="34" charset="0"/>
                        </a:rPr>
                        <a:t> Proposta 2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UnB Office" panose="020B0604020202020204" pitchFamily="34" charset="0"/>
                        </a:rPr>
                        <a:t>Variação Proposta 1 x 2</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UnB Office" panose="020B0604020202020204" pitchFamily="34" charset="0"/>
                        </a:rPr>
                        <a:t> Reposição 1 </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UnB Office" panose="020B0604020202020204" pitchFamily="34" charset="0"/>
                        </a:rPr>
                        <a:t> Reposição 2 </a:t>
                      </a:r>
                    </a:p>
                  </a:txBody>
                  <a:tcPr marL="7715" marR="7715" marT="771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4171565"/>
                  </a:ext>
                </a:extLst>
              </a:tr>
              <a:tr h="170199">
                <a:tc>
                  <a:txBody>
                    <a:bodyPr/>
                    <a:lstStyle/>
                    <a:p>
                      <a:pPr algn="ctr" fontAlgn="b"/>
                      <a:r>
                        <a:rPr lang="pt-BR" sz="1000" b="0" i="0" u="none" strike="noStrike">
                          <a:solidFill>
                            <a:srgbClr val="000000"/>
                          </a:solidFill>
                          <a:effectLst/>
                          <a:latin typeface="UnB Office" panose="020B0604020202020204" pitchFamily="34" charset="0"/>
                        </a:rPr>
                        <a:t>FAC</a:t>
                      </a:r>
                    </a:p>
                  </a:txBody>
                  <a:tcPr marL="7715" marR="7715" marT="771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617.985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684.234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-10%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66.913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664 </a:t>
                      </a:r>
                    </a:p>
                  </a:txBody>
                  <a:tcPr marL="7715" marR="7715" marT="771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68498217"/>
                  </a:ext>
                </a:extLst>
              </a:tr>
              <a:tr h="170199">
                <a:tc>
                  <a:txBody>
                    <a:bodyPr/>
                    <a:lstStyle/>
                    <a:p>
                      <a:pPr algn="ctr" fontAlgn="b"/>
                      <a:r>
                        <a:rPr lang="pt-BR" sz="1000" b="0" i="0" u="none" strike="noStrike">
                          <a:solidFill>
                            <a:srgbClr val="000000"/>
                          </a:solidFill>
                          <a:effectLst/>
                          <a:latin typeface="UnB Office" panose="020B0604020202020204" pitchFamily="34" charset="0"/>
                        </a:rPr>
                        <a:t>FACE</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867.397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878.257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14.080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3.220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77639514"/>
                  </a:ext>
                </a:extLst>
              </a:tr>
              <a:tr h="170199">
                <a:tc>
                  <a:txBody>
                    <a:bodyPr/>
                    <a:lstStyle/>
                    <a:p>
                      <a:pPr algn="ctr" fontAlgn="b"/>
                      <a:r>
                        <a:rPr lang="pt-BR" sz="1000" b="0" i="0" u="none" strike="noStrike">
                          <a:solidFill>
                            <a:srgbClr val="000000"/>
                          </a:solidFill>
                          <a:effectLst/>
                          <a:latin typeface="UnB Office" panose="020B0604020202020204" pitchFamily="34" charset="0"/>
                        </a:rPr>
                        <a:t>FAU</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590.958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dirty="0">
                          <a:solidFill>
                            <a:srgbClr val="000000"/>
                          </a:solidFill>
                          <a:effectLst/>
                          <a:latin typeface="UnB Office" panose="020B0604020202020204" pitchFamily="34" charset="0"/>
                        </a:rPr>
                        <a:t>           638.381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46.606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3356464"/>
                  </a:ext>
                </a:extLst>
              </a:tr>
              <a:tr h="170199">
                <a:tc>
                  <a:txBody>
                    <a:bodyPr/>
                    <a:lstStyle/>
                    <a:p>
                      <a:pPr algn="ctr" fontAlgn="b"/>
                      <a:r>
                        <a:rPr lang="pt-BR" sz="1000" b="0" i="0" u="none" strike="noStrike">
                          <a:solidFill>
                            <a:srgbClr val="000000"/>
                          </a:solidFill>
                          <a:effectLst/>
                          <a:latin typeface="UnB Office" panose="020B0604020202020204" pitchFamily="34" charset="0"/>
                        </a:rPr>
                        <a:t>FAV</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793.826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730.627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3.864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66654767"/>
                  </a:ext>
                </a:extLst>
              </a:tr>
              <a:tr h="170199">
                <a:tc>
                  <a:txBody>
                    <a:bodyPr/>
                    <a:lstStyle/>
                    <a:p>
                      <a:pPr algn="ctr" fontAlgn="b"/>
                      <a:r>
                        <a:rPr lang="pt-BR" sz="1000" b="0" i="0" u="none" strike="noStrike">
                          <a:solidFill>
                            <a:srgbClr val="000000"/>
                          </a:solidFill>
                          <a:effectLst/>
                          <a:latin typeface="UnB Office" panose="020B0604020202020204" pitchFamily="34" charset="0"/>
                        </a:rPr>
                        <a:t>FCE</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793.365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711.852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93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04645851"/>
                  </a:ext>
                </a:extLst>
              </a:tr>
              <a:tr h="170199">
                <a:tc>
                  <a:txBody>
                    <a:bodyPr/>
                    <a:lstStyle/>
                    <a:p>
                      <a:pPr algn="ctr" fontAlgn="b"/>
                      <a:r>
                        <a:rPr lang="pt-BR" sz="1000" b="0" i="0" u="none" strike="noStrike">
                          <a:solidFill>
                            <a:srgbClr val="000000"/>
                          </a:solidFill>
                          <a:effectLst/>
                          <a:latin typeface="UnB Office" panose="020B0604020202020204" pitchFamily="34" charset="0"/>
                        </a:rPr>
                        <a:t>FCI</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390.331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413.668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27.115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3.779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09493512"/>
                  </a:ext>
                </a:extLst>
              </a:tr>
              <a:tr h="170199">
                <a:tc>
                  <a:txBody>
                    <a:bodyPr/>
                    <a:lstStyle/>
                    <a:p>
                      <a:pPr algn="ctr" fontAlgn="b"/>
                      <a:r>
                        <a:rPr lang="pt-BR" sz="1000" b="0" i="0" u="none" strike="noStrike">
                          <a:solidFill>
                            <a:srgbClr val="000000"/>
                          </a:solidFill>
                          <a:effectLst/>
                          <a:latin typeface="UnB Office" panose="020B0604020202020204" pitchFamily="34" charset="0"/>
                        </a:rPr>
                        <a:t>FD</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436.413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421.427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36808867"/>
                  </a:ext>
                </a:extLst>
              </a:tr>
              <a:tr h="170199">
                <a:tc>
                  <a:txBody>
                    <a:bodyPr/>
                    <a:lstStyle/>
                    <a:p>
                      <a:pPr algn="ctr" fontAlgn="b"/>
                      <a:r>
                        <a:rPr lang="pt-BR" sz="1000" b="0" i="0" u="none" strike="noStrike">
                          <a:solidFill>
                            <a:srgbClr val="000000"/>
                          </a:solidFill>
                          <a:effectLst/>
                          <a:latin typeface="UnB Office" panose="020B0604020202020204" pitchFamily="34" charset="0"/>
                        </a:rPr>
                        <a:t>FE</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350.269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367.739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22.403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4.932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80979796"/>
                  </a:ext>
                </a:extLst>
              </a:tr>
              <a:tr h="170199">
                <a:tc>
                  <a:txBody>
                    <a:bodyPr/>
                    <a:lstStyle/>
                    <a:p>
                      <a:pPr algn="ctr" fontAlgn="b"/>
                      <a:r>
                        <a:rPr lang="pt-BR" sz="1000" b="0" i="0" u="none" strike="noStrike">
                          <a:solidFill>
                            <a:srgbClr val="000000"/>
                          </a:solidFill>
                          <a:effectLst/>
                          <a:latin typeface="UnB Office" panose="020B0604020202020204" pitchFamily="34" charset="0"/>
                        </a:rPr>
                        <a:t>FEF</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715.247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784.922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67.377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6435141"/>
                  </a:ext>
                </a:extLst>
              </a:tr>
              <a:tr h="170199">
                <a:tc>
                  <a:txBody>
                    <a:bodyPr/>
                    <a:lstStyle/>
                    <a:p>
                      <a:pPr algn="ctr" fontAlgn="b"/>
                      <a:r>
                        <a:rPr lang="pt-BR" sz="1000" b="0" i="0" u="none" strike="noStrike">
                          <a:solidFill>
                            <a:srgbClr val="000000"/>
                          </a:solidFill>
                          <a:effectLst/>
                          <a:latin typeface="UnB Office" panose="020B0604020202020204" pitchFamily="34" charset="0"/>
                        </a:rPr>
                        <a:t>FGA</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650.745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558.619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78113288"/>
                  </a:ext>
                </a:extLst>
              </a:tr>
              <a:tr h="170199">
                <a:tc>
                  <a:txBody>
                    <a:bodyPr/>
                    <a:lstStyle/>
                    <a:p>
                      <a:pPr algn="ctr" fontAlgn="b"/>
                      <a:r>
                        <a:rPr lang="pt-BR" sz="1000" b="0" i="0" u="none" strike="noStrike">
                          <a:solidFill>
                            <a:srgbClr val="000000"/>
                          </a:solidFill>
                          <a:effectLst/>
                          <a:latin typeface="UnB Office" panose="020B0604020202020204" pitchFamily="34" charset="0"/>
                        </a:rPr>
                        <a:t>FM</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804.562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724.560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81493758"/>
                  </a:ext>
                </a:extLst>
              </a:tr>
              <a:tr h="170199">
                <a:tc>
                  <a:txBody>
                    <a:bodyPr/>
                    <a:lstStyle/>
                    <a:p>
                      <a:pPr algn="ctr" fontAlgn="b"/>
                      <a:r>
                        <a:rPr lang="pt-BR" sz="1000" b="0" i="0" u="none" strike="noStrike">
                          <a:solidFill>
                            <a:srgbClr val="000000"/>
                          </a:solidFill>
                          <a:effectLst/>
                          <a:latin typeface="UnB Office" panose="020B0604020202020204" pitchFamily="34" charset="0"/>
                        </a:rPr>
                        <a:t>FS</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1.273.002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1.175.874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7405893"/>
                  </a:ext>
                </a:extLst>
              </a:tr>
              <a:tr h="170199">
                <a:tc>
                  <a:txBody>
                    <a:bodyPr/>
                    <a:lstStyle/>
                    <a:p>
                      <a:pPr algn="ctr" fontAlgn="b"/>
                      <a:r>
                        <a:rPr lang="pt-BR" sz="1000" b="0" i="0" u="none" strike="noStrike">
                          <a:solidFill>
                            <a:srgbClr val="000000"/>
                          </a:solidFill>
                          <a:effectLst/>
                          <a:latin typeface="UnB Office" panose="020B0604020202020204" pitchFamily="34" charset="0"/>
                        </a:rPr>
                        <a:t>FT</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1.391.793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1.254.389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9.633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24611025"/>
                  </a:ext>
                </a:extLst>
              </a:tr>
              <a:tr h="170199">
                <a:tc>
                  <a:txBody>
                    <a:bodyPr/>
                    <a:lstStyle/>
                    <a:p>
                      <a:pPr algn="ctr" fontAlgn="b"/>
                      <a:r>
                        <a:rPr lang="pt-BR" sz="1000" b="0" i="0" u="none" strike="noStrike">
                          <a:solidFill>
                            <a:srgbClr val="000000"/>
                          </a:solidFill>
                          <a:effectLst/>
                          <a:latin typeface="UnB Office" panose="020B0604020202020204" pitchFamily="34" charset="0"/>
                        </a:rPr>
                        <a:t>FUP</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515.129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514.416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17.806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18.519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54272782"/>
                  </a:ext>
                </a:extLst>
              </a:tr>
              <a:tr h="170199">
                <a:tc>
                  <a:txBody>
                    <a:bodyPr/>
                    <a:lstStyle/>
                    <a:p>
                      <a:pPr algn="ctr" fontAlgn="b"/>
                      <a:r>
                        <a:rPr lang="pt-BR" sz="1000" b="0" i="0" u="none" strike="noStrike">
                          <a:solidFill>
                            <a:srgbClr val="000000"/>
                          </a:solidFill>
                          <a:effectLst/>
                          <a:latin typeface="UnB Office" panose="020B0604020202020204" pitchFamily="34" charset="0"/>
                        </a:rPr>
                        <a:t>IB</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1.051.142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1.072.619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27.562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6.084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754769777"/>
                  </a:ext>
                </a:extLst>
              </a:tr>
              <a:tr h="170199">
                <a:tc>
                  <a:txBody>
                    <a:bodyPr/>
                    <a:lstStyle/>
                    <a:p>
                      <a:pPr algn="ctr" fontAlgn="b"/>
                      <a:r>
                        <a:rPr lang="pt-BR" sz="1000" b="0" i="0" u="none" strike="noStrike">
                          <a:solidFill>
                            <a:srgbClr val="000000"/>
                          </a:solidFill>
                          <a:effectLst/>
                          <a:latin typeface="UnB Office" panose="020B0604020202020204" pitchFamily="34" charset="0"/>
                        </a:rPr>
                        <a:t>ICS</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442.624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480.319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36.357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26525533"/>
                  </a:ext>
                </a:extLst>
              </a:tr>
              <a:tr h="170199">
                <a:tc>
                  <a:txBody>
                    <a:bodyPr/>
                    <a:lstStyle/>
                    <a:p>
                      <a:pPr algn="ctr" fontAlgn="b"/>
                      <a:r>
                        <a:rPr lang="pt-BR" sz="1000" b="0" i="0" u="none" strike="noStrike">
                          <a:solidFill>
                            <a:srgbClr val="000000"/>
                          </a:solidFill>
                          <a:effectLst/>
                          <a:latin typeface="UnB Office" panose="020B0604020202020204" pitchFamily="34" charset="0"/>
                        </a:rPr>
                        <a:t>IdA</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671.482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656.866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71792128"/>
                  </a:ext>
                </a:extLst>
              </a:tr>
              <a:tr h="170199">
                <a:tc>
                  <a:txBody>
                    <a:bodyPr/>
                    <a:lstStyle/>
                    <a:p>
                      <a:pPr algn="ctr" fontAlgn="b"/>
                      <a:r>
                        <a:rPr lang="pt-BR" sz="1000" b="0" i="0" u="none" strike="noStrike">
                          <a:solidFill>
                            <a:srgbClr val="000000"/>
                          </a:solidFill>
                          <a:effectLst/>
                          <a:latin typeface="UnB Office" panose="020B0604020202020204" pitchFamily="34" charset="0"/>
                        </a:rPr>
                        <a:t>IE</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758.386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762.576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9.397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5.208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292118533"/>
                  </a:ext>
                </a:extLst>
              </a:tr>
              <a:tr h="170199">
                <a:tc>
                  <a:txBody>
                    <a:bodyPr/>
                    <a:lstStyle/>
                    <a:p>
                      <a:pPr algn="ctr" fontAlgn="b"/>
                      <a:r>
                        <a:rPr lang="pt-BR" sz="1000" b="0" i="0" u="none" strike="noStrike">
                          <a:solidFill>
                            <a:srgbClr val="000000"/>
                          </a:solidFill>
                          <a:effectLst/>
                          <a:latin typeface="UnB Office" panose="020B0604020202020204" pitchFamily="34" charset="0"/>
                        </a:rPr>
                        <a:t>IF</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476.789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525.443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44.369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91945640"/>
                  </a:ext>
                </a:extLst>
              </a:tr>
              <a:tr h="170199">
                <a:tc>
                  <a:txBody>
                    <a:bodyPr/>
                    <a:lstStyle/>
                    <a:p>
                      <a:pPr algn="ctr" fontAlgn="b"/>
                      <a:r>
                        <a:rPr lang="pt-BR" sz="1000" b="0" i="0" u="none" strike="noStrike">
                          <a:solidFill>
                            <a:srgbClr val="000000"/>
                          </a:solidFill>
                          <a:effectLst/>
                          <a:latin typeface="UnB Office" panose="020B0604020202020204" pitchFamily="34" charset="0"/>
                        </a:rPr>
                        <a:t>IG</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918.579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1.035.706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136.259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19.132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82864471"/>
                  </a:ext>
                </a:extLst>
              </a:tr>
              <a:tr h="170199">
                <a:tc>
                  <a:txBody>
                    <a:bodyPr/>
                    <a:lstStyle/>
                    <a:p>
                      <a:pPr algn="ctr" fontAlgn="b"/>
                      <a:r>
                        <a:rPr lang="pt-BR" sz="1000" b="0" i="0" u="none" strike="noStrike">
                          <a:solidFill>
                            <a:srgbClr val="000000"/>
                          </a:solidFill>
                          <a:effectLst/>
                          <a:latin typeface="UnB Office" panose="020B0604020202020204" pitchFamily="34" charset="0"/>
                        </a:rPr>
                        <a:t>IH</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752.013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743.757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4.334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14855102"/>
                  </a:ext>
                </a:extLst>
              </a:tr>
              <a:tr h="170199">
                <a:tc>
                  <a:txBody>
                    <a:bodyPr/>
                    <a:lstStyle/>
                    <a:p>
                      <a:pPr algn="ctr" fontAlgn="b"/>
                      <a:r>
                        <a:rPr lang="pt-BR" sz="1000" b="0" i="0" u="none" strike="noStrike">
                          <a:solidFill>
                            <a:srgbClr val="000000"/>
                          </a:solidFill>
                          <a:effectLst/>
                          <a:latin typeface="UnB Office" panose="020B0604020202020204" pitchFamily="34" charset="0"/>
                        </a:rPr>
                        <a:t>IL</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786.454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801.077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11.372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52091395"/>
                  </a:ext>
                </a:extLst>
              </a:tr>
              <a:tr h="170199">
                <a:tc>
                  <a:txBody>
                    <a:bodyPr/>
                    <a:lstStyle/>
                    <a:p>
                      <a:pPr algn="ctr" fontAlgn="b"/>
                      <a:r>
                        <a:rPr lang="pt-BR" sz="1000" b="0" i="0" u="none" strike="noStrike">
                          <a:solidFill>
                            <a:srgbClr val="000000"/>
                          </a:solidFill>
                          <a:effectLst/>
                          <a:latin typeface="UnB Office" panose="020B0604020202020204" pitchFamily="34" charset="0"/>
                        </a:rPr>
                        <a:t>IP</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645.329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705.263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56.812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70860025"/>
                  </a:ext>
                </a:extLst>
              </a:tr>
              <a:tr h="170199">
                <a:tc>
                  <a:txBody>
                    <a:bodyPr/>
                    <a:lstStyle/>
                    <a:p>
                      <a:pPr algn="ctr" fontAlgn="b"/>
                      <a:r>
                        <a:rPr lang="pt-BR" sz="1000" b="0" i="0" u="none" strike="noStrike">
                          <a:solidFill>
                            <a:srgbClr val="000000"/>
                          </a:solidFill>
                          <a:effectLst/>
                          <a:latin typeface="UnB Office" panose="020B0604020202020204" pitchFamily="34" charset="0"/>
                        </a:rPr>
                        <a:t>IPOL</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287.077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319.744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-10%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dirty="0">
                          <a:solidFill>
                            <a:srgbClr val="00B0F0"/>
                          </a:solidFill>
                          <a:effectLst/>
                          <a:latin typeface="UnB Office" panose="020B0604020202020204" pitchFamily="34" charset="0"/>
                        </a:rPr>
                        <a:t>          35.731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3.064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41464756"/>
                  </a:ext>
                </a:extLst>
              </a:tr>
              <a:tr h="170199">
                <a:tc>
                  <a:txBody>
                    <a:bodyPr/>
                    <a:lstStyle/>
                    <a:p>
                      <a:pPr algn="ctr" fontAlgn="b"/>
                      <a:r>
                        <a:rPr lang="pt-BR" sz="1000" b="0" i="0" u="none" strike="noStrike">
                          <a:solidFill>
                            <a:srgbClr val="000000"/>
                          </a:solidFill>
                          <a:effectLst/>
                          <a:latin typeface="UnB Office" panose="020B0604020202020204" pitchFamily="34" charset="0"/>
                        </a:rPr>
                        <a:t>IQ</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650.617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644.434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4.178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93445621"/>
                  </a:ext>
                </a:extLst>
              </a:tr>
              <a:tr h="170199">
                <a:tc>
                  <a:txBody>
                    <a:bodyPr/>
                    <a:lstStyle/>
                    <a:p>
                      <a:pPr algn="ctr" fontAlgn="b"/>
                      <a:r>
                        <a:rPr lang="pt-BR" sz="1000" b="0" i="0" u="none" strike="noStrike">
                          <a:solidFill>
                            <a:srgbClr val="000000"/>
                          </a:solidFill>
                          <a:effectLst/>
                          <a:latin typeface="UnB Office" panose="020B0604020202020204" pitchFamily="34" charset="0"/>
                        </a:rPr>
                        <a:t>IREL</a:t>
                      </a:r>
                    </a:p>
                  </a:txBody>
                  <a:tcPr marL="7715" marR="7715" marT="771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289.888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0" i="0" u="none" strike="noStrike">
                          <a:solidFill>
                            <a:srgbClr val="000000"/>
                          </a:solidFill>
                          <a:effectLst/>
                          <a:latin typeface="UnB Office" panose="020B0604020202020204" pitchFamily="34" charset="0"/>
                        </a:rPr>
                        <a:t>           314.632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0" i="0" u="none" strike="noStrike">
                          <a:solidFill>
                            <a:srgbClr val="FF0000"/>
                          </a:solidFill>
                          <a:effectLst/>
                          <a:latin typeface="UnB Office" panose="020B060402020202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26.984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0" i="0" u="none" strike="noStrike">
                          <a:solidFill>
                            <a:srgbClr val="00B0F0"/>
                          </a:solidFill>
                          <a:effectLst/>
                          <a:latin typeface="UnB Office" panose="020B0604020202020204" pitchFamily="34" charset="0"/>
                        </a:rPr>
                        <a:t>           2.240 </a:t>
                      </a:r>
                    </a:p>
                  </a:txBody>
                  <a:tcPr marL="7715" marR="7715" marT="771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968724"/>
                  </a:ext>
                </a:extLst>
              </a:tr>
              <a:tr h="170199">
                <a:tc>
                  <a:txBody>
                    <a:bodyPr/>
                    <a:lstStyle/>
                    <a:p>
                      <a:pPr algn="ctr" fontAlgn="b"/>
                      <a:r>
                        <a:rPr lang="pt-BR" sz="1000" b="1" i="0" u="none" strike="noStrike" dirty="0">
                          <a:solidFill>
                            <a:srgbClr val="000000"/>
                          </a:solidFill>
                          <a:effectLst/>
                          <a:latin typeface="UnB Office" panose="020B0604020202020204" pitchFamily="34" charset="0"/>
                        </a:rPr>
                        <a:t>Total</a:t>
                      </a:r>
                    </a:p>
                  </a:txBody>
                  <a:tcPr marL="7715" marR="7715" marT="771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1" i="0" u="none" strike="noStrike" dirty="0">
                          <a:solidFill>
                            <a:srgbClr val="000000"/>
                          </a:solidFill>
                          <a:effectLst/>
                          <a:latin typeface="UnB Office" panose="020B0604020202020204" pitchFamily="34" charset="0"/>
                        </a:rPr>
                        <a:t>       17.921.402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1" i="0" u="none" strike="noStrike" dirty="0">
                          <a:solidFill>
                            <a:srgbClr val="000000"/>
                          </a:solidFill>
                          <a:effectLst/>
                          <a:latin typeface="UnB Office" panose="020B0604020202020204" pitchFamily="34" charset="0"/>
                        </a:rPr>
                        <a:t>       17.921.402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1" i="0" u="none" strike="noStrike" dirty="0">
                          <a:solidFill>
                            <a:srgbClr val="000000"/>
                          </a:solidFill>
                          <a:effectLst/>
                          <a:latin typeface="UnB Office" panose="020B0604020202020204" pitchFamily="34" charset="0"/>
                        </a:rPr>
                        <a:t>-</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1" i="0" u="none" strike="noStrike" dirty="0">
                          <a:solidFill>
                            <a:srgbClr val="00B0F0"/>
                          </a:solidFill>
                          <a:effectLst/>
                          <a:latin typeface="UnB Office" panose="020B0604020202020204" pitchFamily="34" charset="0"/>
                        </a:rPr>
                        <a:t>         647.142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000" b="1" i="0" u="none" strike="noStrike" dirty="0">
                          <a:solidFill>
                            <a:srgbClr val="00B0F0"/>
                          </a:solidFill>
                          <a:effectLst/>
                          <a:latin typeface="UnB Office" panose="020B0604020202020204" pitchFamily="34" charset="0"/>
                        </a:rPr>
                        <a:t>         88.944 </a:t>
                      </a:r>
                    </a:p>
                  </a:txBody>
                  <a:tcPr marL="7715" marR="7715" marT="771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931131"/>
                  </a:ext>
                </a:extLst>
              </a:tr>
            </a:tbl>
          </a:graphicData>
        </a:graphic>
      </p:graphicFrame>
    </p:spTree>
    <p:extLst>
      <p:ext uri="{BB962C8B-B14F-4D97-AF65-F5344CB8AC3E}">
        <p14:creationId xmlns:p14="http://schemas.microsoft.com/office/powerpoint/2010/main" val="368082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72008"/>
            <a:ext cx="9144000" cy="764704"/>
          </a:xfrm>
          <a:ln w="19050">
            <a:solidFill>
              <a:schemeClr val="tx2"/>
            </a:solidFill>
          </a:ln>
        </p:spPr>
        <p:txBody>
          <a:bodyPr anchor="b">
            <a:normAutofit fontScale="90000"/>
          </a:bodyPr>
          <a:lstStyle/>
          <a:p>
            <a:r>
              <a:rPr lang="pt-BR" sz="2000" b="1" dirty="0">
                <a:latin typeface="UnB Office" panose="020B0604020202020204" pitchFamily="34" charset="0"/>
              </a:rPr>
              <a:t>Matriz UnB 2019 – Unidades acadêmicas</a:t>
            </a:r>
            <a:br>
              <a:rPr lang="pt-BR" sz="3200" b="1" dirty="0">
                <a:latin typeface="UnB Office" panose="020B0604020202020204" pitchFamily="34" charset="0"/>
              </a:rPr>
            </a:br>
            <a:endParaRPr lang="pt-BR" sz="3200" b="1" dirty="0">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pic>
        <p:nvPicPr>
          <p:cNvPr id="5" name="Content Placeholder 4">
            <a:extLst>
              <a:ext uri="{FF2B5EF4-FFF2-40B4-BE49-F238E27FC236}">
                <a16:creationId xmlns:a16="http://schemas.microsoft.com/office/drawing/2014/main" id="{AE9B8E69-76A4-5645-A6EE-E818638CAD95}"/>
              </a:ext>
            </a:extLst>
          </p:cNvPr>
          <p:cNvPicPr>
            <a:picLocks noGrp="1" noChangeAspect="1"/>
          </p:cNvPicPr>
          <p:nvPr>
            <p:ph idx="1"/>
          </p:nvPr>
        </p:nvPicPr>
        <p:blipFill>
          <a:blip r:embed="rId3"/>
          <a:stretch>
            <a:fillRect/>
          </a:stretch>
        </p:blipFill>
        <p:spPr>
          <a:xfrm>
            <a:off x="-66917" y="476672"/>
            <a:ext cx="9210917" cy="6120680"/>
          </a:xfrm>
          <a:prstGeom prst="rect">
            <a:avLst/>
          </a:prstGeom>
        </p:spPr>
      </p:pic>
    </p:spTree>
    <p:extLst>
      <p:ext uri="{BB962C8B-B14F-4D97-AF65-F5344CB8AC3E}">
        <p14:creationId xmlns:p14="http://schemas.microsoft.com/office/powerpoint/2010/main" val="302951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Proposta</a:t>
            </a:r>
            <a:r>
              <a:rPr lang="pt-BR" sz="2200" b="1" dirty="0">
                <a:latin typeface="UnB Office" panose="020B0604020202020204" pitchFamily="34" charset="0"/>
              </a:rPr>
              <a:t> </a:t>
            </a:r>
            <a:r>
              <a:rPr lang="pt-BR" sz="2400" b="1" dirty="0">
                <a:latin typeface="UnB Office" panose="020B0604020202020204" pitchFamily="34" charset="0"/>
              </a:rPr>
              <a:t>Unidades Administrativas</a:t>
            </a:r>
            <a:endParaRPr lang="pt-BR" sz="3200" b="1" dirty="0">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graphicFrame>
        <p:nvGraphicFramePr>
          <p:cNvPr id="10" name="Espaço Reservado para Conteúdo 9">
            <a:extLst>
              <a:ext uri="{FF2B5EF4-FFF2-40B4-BE49-F238E27FC236}">
                <a16:creationId xmlns:a16="http://schemas.microsoft.com/office/drawing/2014/main" id="{8B1B7C76-9B39-4B7C-890F-C1B5D62DCD73}"/>
              </a:ext>
            </a:extLst>
          </p:cNvPr>
          <p:cNvGraphicFramePr>
            <a:graphicFrameLocks noGrp="1"/>
          </p:cNvGraphicFramePr>
          <p:nvPr>
            <p:ph idx="1"/>
            <p:extLst>
              <p:ext uri="{D42A27DB-BD31-4B8C-83A1-F6EECF244321}">
                <p14:modId xmlns:p14="http://schemas.microsoft.com/office/powerpoint/2010/main" val="3214497486"/>
              </p:ext>
            </p:extLst>
          </p:nvPr>
        </p:nvGraphicFramePr>
        <p:xfrm>
          <a:off x="971600" y="1484784"/>
          <a:ext cx="2997201" cy="3400425"/>
        </p:xfrm>
        <a:graphic>
          <a:graphicData uri="http://schemas.openxmlformats.org/drawingml/2006/table">
            <a:tbl>
              <a:tblPr/>
              <a:tblGrid>
                <a:gridCol w="850000">
                  <a:extLst>
                    <a:ext uri="{9D8B030D-6E8A-4147-A177-3AD203B41FA5}">
                      <a16:colId xmlns:a16="http://schemas.microsoft.com/office/drawing/2014/main" val="322788180"/>
                    </a:ext>
                  </a:extLst>
                </a:gridCol>
                <a:gridCol w="875373">
                  <a:extLst>
                    <a:ext uri="{9D8B030D-6E8A-4147-A177-3AD203B41FA5}">
                      <a16:colId xmlns:a16="http://schemas.microsoft.com/office/drawing/2014/main" val="3818066816"/>
                    </a:ext>
                  </a:extLst>
                </a:gridCol>
                <a:gridCol w="599440">
                  <a:extLst>
                    <a:ext uri="{9D8B030D-6E8A-4147-A177-3AD203B41FA5}">
                      <a16:colId xmlns:a16="http://schemas.microsoft.com/office/drawing/2014/main" val="2710714381"/>
                    </a:ext>
                  </a:extLst>
                </a:gridCol>
                <a:gridCol w="672388">
                  <a:extLst>
                    <a:ext uri="{9D8B030D-6E8A-4147-A177-3AD203B41FA5}">
                      <a16:colId xmlns:a16="http://schemas.microsoft.com/office/drawing/2014/main" val="1642475332"/>
                    </a:ext>
                  </a:extLst>
                </a:gridCol>
              </a:tblGrid>
              <a:tr h="323850">
                <a:tc>
                  <a:txBody>
                    <a:bodyPr/>
                    <a:lstStyle/>
                    <a:p>
                      <a:pPr algn="ctr" fontAlgn="ctr"/>
                      <a:r>
                        <a:rPr lang="pt-BR" sz="1000" b="1" i="0" u="none" strike="noStrike">
                          <a:solidFill>
                            <a:srgbClr val="000000"/>
                          </a:solidFill>
                          <a:effectLst/>
                          <a:latin typeface="UnB Office" panose="020B0604020202020204" pitchFamily="34" charset="0"/>
                        </a:rPr>
                        <a:t>Categoria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Subcategoria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Unidade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Recursos</a:t>
                      </a:r>
                      <a:br>
                        <a:rPr lang="pt-BR" sz="1000" b="1" i="0" u="none" strike="noStrike">
                          <a:solidFill>
                            <a:srgbClr val="000000"/>
                          </a:solidFill>
                          <a:effectLst/>
                          <a:latin typeface="UnB Office" panose="020B0604020202020204" pitchFamily="34" charset="0"/>
                        </a:rPr>
                      </a:br>
                      <a:r>
                        <a:rPr lang="pt-BR" sz="1000" b="1" i="0" u="none" strike="noStrike">
                          <a:solidFill>
                            <a:srgbClr val="000000"/>
                          </a:solidFill>
                          <a:effectLst/>
                          <a:latin typeface="UnB Office" panose="020B0604020202020204" pitchFamily="34" charset="0"/>
                        </a:rPr>
                        <a:t>2019 (R$)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684169"/>
                  </a:ext>
                </a:extLst>
              </a:tr>
              <a:tr h="161925">
                <a:tc>
                  <a:txBody>
                    <a:bodyPr/>
                    <a:lstStyle/>
                    <a:p>
                      <a:pPr algn="l" fontAlgn="b"/>
                      <a:r>
                        <a:rPr lang="pt-BR" sz="1000" b="0" i="0" u="none" strike="noStrike">
                          <a:solidFill>
                            <a:srgbClr val="000000"/>
                          </a:solidFill>
                          <a:effectLst/>
                          <a:latin typeface="UnB Office" panose="020B0604020202020204" pitchFamily="34" charset="0"/>
                        </a:rPr>
                        <a:t>Gabinete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1A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GRE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350.000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27059247"/>
                  </a:ext>
                </a:extLst>
              </a:tr>
              <a:tr h="161925">
                <a:tc>
                  <a:txBody>
                    <a:bodyPr/>
                    <a:lstStyle/>
                    <a:p>
                      <a:pPr algn="l" fontAlgn="b"/>
                      <a:r>
                        <a:rPr lang="pt-BR" sz="1000" b="0" i="0" u="none" strike="noStrike">
                          <a:solidFill>
                            <a:srgbClr val="000000"/>
                          </a:solidFill>
                          <a:effectLst/>
                          <a:latin typeface="UnB Office" panose="020B0604020202020204" pitchFamily="34" charset="0"/>
                        </a:rPr>
                        <a:t>Gabinete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1B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VRT</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300.000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099233050"/>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DAC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12595029"/>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DAF</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03268559"/>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DGP</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84368709"/>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DEG</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300.000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68129674"/>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DEX</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300.000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25837103"/>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DPO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300.000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007254796"/>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DPG</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250.000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1338708"/>
                  </a:ext>
                </a:extLst>
              </a:tr>
              <a:tr h="161925">
                <a:tc>
                  <a:txBody>
                    <a:bodyPr/>
                    <a:lstStyle/>
                    <a:p>
                      <a:pPr algn="l" fontAlgn="b"/>
                      <a:r>
                        <a:rPr lang="pt-BR" sz="1000" b="0" i="0" u="none" strike="noStrike">
                          <a:solidFill>
                            <a:srgbClr val="000000"/>
                          </a:solidFill>
                          <a:effectLst/>
                          <a:latin typeface="UnB Office" panose="020B0604020202020204" pitchFamily="34" charset="0"/>
                        </a:rPr>
                        <a:t>Decanato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2C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DPI</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250.000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8869072"/>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PRC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350.000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20666450"/>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BCE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73194488"/>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CPD</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76083056"/>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Infra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48751252"/>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SAA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20822463"/>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ACE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18723838"/>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CEAD</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43457372"/>
                  </a:ext>
                </a:extLst>
              </a:tr>
              <a:tr h="161925">
                <a:tc>
                  <a:txBody>
                    <a:bodyPr/>
                    <a:lstStyle/>
                    <a:p>
                      <a:pPr algn="l" fontAlgn="b"/>
                      <a:r>
                        <a:rPr lang="pt-BR" sz="1000" b="0" i="0" u="none" strike="noStrike">
                          <a:solidFill>
                            <a:srgbClr val="000000"/>
                          </a:solidFill>
                          <a:effectLst/>
                          <a:latin typeface="UnB Office" panose="020B0604020202020204" pitchFamily="34" charset="0"/>
                        </a:rPr>
                        <a:t>Infraestrutura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3C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SGP</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1847733"/>
                  </a:ext>
                </a:extLst>
              </a:tr>
              <a:tr h="161925">
                <a:tc gridSpan="4">
                  <a:txBody>
                    <a:bodyPr/>
                    <a:lstStyle/>
                    <a:p>
                      <a:pPr algn="ctr" fontAlgn="b"/>
                      <a:r>
                        <a:rPr lang="pt-BR" sz="1000" b="0" i="0" u="none" strike="noStrike" dirty="0">
                          <a:solidFill>
                            <a:srgbClr val="000000"/>
                          </a:solidFill>
                          <a:effectLst/>
                          <a:latin typeface="UnB Office" panose="020B0604020202020204" pitchFamily="34" charset="0"/>
                        </a:rPr>
                        <a:t>...</a:t>
                      </a:r>
                    </a:p>
                  </a:txBody>
                  <a:tcPr marL="9525" marR="9525" marT="9525" marB="0" anchor="b">
                    <a:lnL>
                      <a:noFill/>
                    </a:lnL>
                    <a:lnR>
                      <a:noFill/>
                    </a:lnR>
                    <a:lnT w="6350" cap="flat" cmpd="sng" algn="ctr">
                      <a:solidFill>
                        <a:srgbClr val="D9D9D9"/>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07059042"/>
                  </a:ext>
                </a:extLst>
              </a:tr>
            </a:tbl>
          </a:graphicData>
        </a:graphic>
      </p:graphicFrame>
      <p:graphicFrame>
        <p:nvGraphicFramePr>
          <p:cNvPr id="11" name="Tabela 10">
            <a:extLst>
              <a:ext uri="{FF2B5EF4-FFF2-40B4-BE49-F238E27FC236}">
                <a16:creationId xmlns:a16="http://schemas.microsoft.com/office/drawing/2014/main" id="{CBAFB4DC-F05D-4E1A-A990-6FB436027611}"/>
              </a:ext>
            </a:extLst>
          </p:cNvPr>
          <p:cNvGraphicFramePr>
            <a:graphicFrameLocks noGrp="1"/>
          </p:cNvGraphicFramePr>
          <p:nvPr>
            <p:extLst>
              <p:ext uri="{D42A27DB-BD31-4B8C-83A1-F6EECF244321}">
                <p14:modId xmlns:p14="http://schemas.microsoft.com/office/powerpoint/2010/main" val="1097739642"/>
              </p:ext>
            </p:extLst>
          </p:nvPr>
        </p:nvGraphicFramePr>
        <p:xfrm>
          <a:off x="5175200" y="1485900"/>
          <a:ext cx="2781175" cy="3959328"/>
        </p:xfrm>
        <a:graphic>
          <a:graphicData uri="http://schemas.openxmlformats.org/drawingml/2006/table">
            <a:tbl>
              <a:tblPr/>
              <a:tblGrid>
                <a:gridCol w="714894">
                  <a:extLst>
                    <a:ext uri="{9D8B030D-6E8A-4147-A177-3AD203B41FA5}">
                      <a16:colId xmlns:a16="http://schemas.microsoft.com/office/drawing/2014/main" val="4202263707"/>
                    </a:ext>
                  </a:extLst>
                </a:gridCol>
                <a:gridCol w="862295">
                  <a:extLst>
                    <a:ext uri="{9D8B030D-6E8A-4147-A177-3AD203B41FA5}">
                      <a16:colId xmlns:a16="http://schemas.microsoft.com/office/drawing/2014/main" val="3709213828"/>
                    </a:ext>
                  </a:extLst>
                </a:gridCol>
                <a:gridCol w="562733">
                  <a:extLst>
                    <a:ext uri="{9D8B030D-6E8A-4147-A177-3AD203B41FA5}">
                      <a16:colId xmlns:a16="http://schemas.microsoft.com/office/drawing/2014/main" val="2458811598"/>
                    </a:ext>
                  </a:extLst>
                </a:gridCol>
                <a:gridCol w="641253">
                  <a:extLst>
                    <a:ext uri="{9D8B030D-6E8A-4147-A177-3AD203B41FA5}">
                      <a16:colId xmlns:a16="http://schemas.microsoft.com/office/drawing/2014/main" val="1618577808"/>
                    </a:ext>
                  </a:extLst>
                </a:gridCol>
              </a:tblGrid>
              <a:tr h="329944">
                <a:tc>
                  <a:txBody>
                    <a:bodyPr/>
                    <a:lstStyle/>
                    <a:p>
                      <a:pPr algn="ctr" fontAlgn="ctr"/>
                      <a:r>
                        <a:rPr lang="pt-BR" sz="1000" b="1" i="0" u="none" strike="noStrike" dirty="0">
                          <a:solidFill>
                            <a:srgbClr val="000000"/>
                          </a:solidFill>
                          <a:effectLst/>
                          <a:latin typeface="UnB Office" panose="020B0604020202020204" pitchFamily="34" charset="0"/>
                        </a:rPr>
                        <a:t>Categoria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Subcategoria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Unidade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UnB Office" panose="020B0604020202020204" pitchFamily="34" charset="0"/>
                        </a:rPr>
                        <a:t>Recursos</a:t>
                      </a:r>
                      <a:br>
                        <a:rPr lang="pt-BR" sz="1000" b="1" i="0" u="none" strike="noStrike">
                          <a:solidFill>
                            <a:srgbClr val="000000"/>
                          </a:solidFill>
                          <a:effectLst/>
                          <a:latin typeface="UnB Office" panose="020B0604020202020204" pitchFamily="34" charset="0"/>
                        </a:rPr>
                      </a:br>
                      <a:r>
                        <a:rPr lang="pt-BR" sz="1000" b="1" i="0" u="none" strike="noStrike">
                          <a:solidFill>
                            <a:srgbClr val="000000"/>
                          </a:solidFill>
                          <a:effectLst/>
                          <a:latin typeface="UnB Office" panose="020B0604020202020204" pitchFamily="34" charset="0"/>
                        </a:rPr>
                        <a:t>2019 (R$)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549452687"/>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CIORD</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12.862</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22403202"/>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CPAB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12.862</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89310124"/>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CRAD</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12.862</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13067943"/>
                  </a:ext>
                </a:extLst>
              </a:tr>
              <a:tr h="164972">
                <a:tc>
                  <a:txBody>
                    <a:bodyPr/>
                    <a:lstStyle/>
                    <a:p>
                      <a:pPr algn="l" fontAlgn="b"/>
                      <a:r>
                        <a:rPr lang="pt-BR" sz="1000" b="0" i="0" u="none" strike="noStrike">
                          <a:solidFill>
                            <a:srgbClr val="000000"/>
                          </a:solidFill>
                          <a:effectLst/>
                          <a:latin typeface="UnB Office" panose="020B0604020202020204" pitchFamily="34" charset="0"/>
                        </a:rPr>
                        <a:t>Centro </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CIFMC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12.862</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71846635"/>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CDS</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80.000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50945955"/>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CEAM</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80.000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63396596"/>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CER</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80.000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90223670"/>
                  </a:ext>
                </a:extLst>
              </a:tr>
              <a:tr h="164972">
                <a:tc>
                  <a:txBody>
                    <a:bodyPr/>
                    <a:lstStyle/>
                    <a:p>
                      <a:pPr algn="l" fontAlgn="b"/>
                      <a:r>
                        <a:rPr lang="pt-BR" sz="1000" b="0" i="0" u="none" strike="noStrike">
                          <a:solidFill>
                            <a:srgbClr val="000000"/>
                          </a:solidFill>
                          <a:effectLst/>
                          <a:latin typeface="UnB Office" panose="020B0604020202020204" pitchFamily="34" charset="0"/>
                        </a:rPr>
                        <a:t>Centro</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4A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CET</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80.000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82927235"/>
                  </a:ext>
                </a:extLst>
              </a:tr>
              <a:tr h="164972">
                <a:tc>
                  <a:txBody>
                    <a:bodyPr/>
                    <a:lstStyle/>
                    <a:p>
                      <a:pPr algn="l" fontAlgn="b"/>
                      <a:r>
                        <a:rPr lang="pt-BR" sz="1000" b="0" i="0" u="none" strike="noStrike">
                          <a:solidFill>
                            <a:srgbClr val="000000"/>
                          </a:solidFill>
                          <a:effectLst/>
                          <a:latin typeface="UnB Office" panose="020B0604020202020204" pitchFamily="34" charset="0"/>
                        </a:rPr>
                        <a:t>Faculdade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5A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FAL</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282.446</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28180410"/>
                  </a:ext>
                </a:extLst>
              </a:tr>
              <a:tr h="164972">
                <a:tc>
                  <a:txBody>
                    <a:bodyPr/>
                    <a:lstStyle/>
                    <a:p>
                      <a:pPr algn="l" fontAlgn="b"/>
                      <a:r>
                        <a:rPr lang="pt-BR" sz="1000" b="0" i="0" u="none" strike="noStrike">
                          <a:solidFill>
                            <a:srgbClr val="000000"/>
                          </a:solidFill>
                          <a:effectLst/>
                          <a:latin typeface="UnB Office" panose="020B0604020202020204" pitchFamily="34" charset="0"/>
                        </a:rPr>
                        <a:t>Faculdade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dirty="0">
                          <a:solidFill>
                            <a:srgbClr val="000000"/>
                          </a:solidFill>
                          <a:effectLst/>
                          <a:latin typeface="UnB Office" panose="020B0604020202020204" pitchFamily="34" charset="0"/>
                        </a:rPr>
                        <a:t>5B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FCE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116.083</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04059732"/>
                  </a:ext>
                </a:extLst>
              </a:tr>
              <a:tr h="164972">
                <a:tc>
                  <a:txBody>
                    <a:bodyPr/>
                    <a:lstStyle/>
                    <a:p>
                      <a:pPr algn="l" fontAlgn="b"/>
                      <a:r>
                        <a:rPr lang="pt-BR" sz="1000" b="0" i="0" u="none" strike="noStrike">
                          <a:solidFill>
                            <a:srgbClr val="000000"/>
                          </a:solidFill>
                          <a:effectLst/>
                          <a:latin typeface="UnB Office" panose="020B0604020202020204" pitchFamily="34" charset="0"/>
                        </a:rPr>
                        <a:t>Faculdade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5B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FGA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116.083</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535127120"/>
                  </a:ext>
                </a:extLst>
              </a:tr>
              <a:tr h="164972">
                <a:tc>
                  <a:txBody>
                    <a:bodyPr/>
                    <a:lstStyle/>
                    <a:p>
                      <a:pPr algn="l" fontAlgn="b"/>
                      <a:r>
                        <a:rPr lang="pt-BR" sz="1000" b="0" i="0" u="none" strike="noStrike">
                          <a:solidFill>
                            <a:srgbClr val="000000"/>
                          </a:solidFill>
                          <a:effectLst/>
                          <a:latin typeface="UnB Office" panose="020B0604020202020204" pitchFamily="34" charset="0"/>
                        </a:rPr>
                        <a:t>Faculdade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5B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FUP</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116.083</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07532528"/>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ASA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52548710"/>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CPCE</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126300"/>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EDU</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9862158"/>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INT</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9847042"/>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PJU</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48607933"/>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SECOM</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4449961"/>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PCTec</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70.000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35755283"/>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AUD</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77212384"/>
                  </a:ext>
                </a:extLst>
              </a:tr>
              <a:tr h="164972">
                <a:tc>
                  <a:txBody>
                    <a:bodyPr/>
                    <a:lstStyle/>
                    <a:p>
                      <a:pPr algn="l" fontAlgn="b"/>
                      <a:r>
                        <a:rPr lang="pt-BR" sz="1000" b="0" i="0" u="none" strike="noStrike">
                          <a:solidFill>
                            <a:srgbClr val="000000"/>
                          </a:solidFill>
                          <a:effectLst/>
                          <a:latin typeface="UnB Office" panose="020B0604020202020204" pitchFamily="34" charset="0"/>
                        </a:rPr>
                        <a:t>Assessoria</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6B</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UnB Office" panose="020B0604020202020204" pitchFamily="34" charset="0"/>
                        </a:rPr>
                        <a:t>OUV</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UnB Office" panose="020B0604020202020204" pitchFamily="34" charset="0"/>
                        </a:rPr>
                        <a:t>50.000</a:t>
                      </a:r>
                    </a:p>
                  </a:txBody>
                  <a:tcPr marL="9525" marR="9525" marT="9525" marB="0" anchor="b">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981974"/>
                  </a:ext>
                </a:extLst>
              </a:tr>
              <a:tr h="164972">
                <a:tc>
                  <a:txBody>
                    <a:bodyPr/>
                    <a:lstStyle/>
                    <a:p>
                      <a:pPr algn="l" fontAlgn="b"/>
                      <a:r>
                        <a:rPr lang="pt-BR" sz="1000" b="1" i="0" u="none" strike="noStrike">
                          <a:solidFill>
                            <a:srgbClr val="000000"/>
                          </a:solidFill>
                          <a:effectLst/>
                          <a:latin typeface="UnB Office"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1" i="0" u="none" strike="noStrike">
                          <a:solidFill>
                            <a:srgbClr val="000000"/>
                          </a:solidFill>
                          <a:effectLst/>
                          <a:latin typeface="UnB Office" panose="020B06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1" i="0" u="none" strike="noStrike">
                          <a:solidFill>
                            <a:srgbClr val="000000"/>
                          </a:solidFill>
                          <a:effectLst/>
                          <a:latin typeface="UnB Office" panose="020B06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1" i="0" u="none" strike="noStrike" dirty="0">
                          <a:solidFill>
                            <a:srgbClr val="000000"/>
                          </a:solidFill>
                          <a:effectLst/>
                          <a:latin typeface="UnB Office" panose="020B0604020202020204" pitchFamily="34" charset="0"/>
                        </a:rPr>
                        <a:t>6.082.143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974625"/>
                  </a:ext>
                </a:extLst>
              </a:tr>
            </a:tbl>
          </a:graphicData>
        </a:graphic>
      </p:graphicFrame>
    </p:spTree>
    <p:extLst>
      <p:ext uri="{BB962C8B-B14F-4D97-AF65-F5344CB8AC3E}">
        <p14:creationId xmlns:p14="http://schemas.microsoft.com/office/powerpoint/2010/main" val="194703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fontScale="90000"/>
          </a:bodyPr>
          <a:lstStyle/>
          <a:p>
            <a:br>
              <a:rPr lang="pt-BR" sz="3200" b="1" dirty="0">
                <a:latin typeface="UnB Office" panose="020B0604020202020204" pitchFamily="34" charset="0"/>
              </a:rPr>
            </a:br>
            <a:endParaRPr lang="pt-BR" sz="3200" b="1" dirty="0">
              <a:latin typeface="UnB Office" panose="020B0604020202020204" pitchFamily="34" charset="0"/>
            </a:endParaRPr>
          </a:p>
        </p:txBody>
      </p:sp>
      <p:sp>
        <p:nvSpPr>
          <p:cNvPr id="5" name="Espaço Reservado para Conteúdo 4"/>
          <p:cNvSpPr>
            <a:spLocks noGrp="1"/>
          </p:cNvSpPr>
          <p:nvPr>
            <p:ph idx="1"/>
          </p:nvPr>
        </p:nvSpPr>
        <p:spPr>
          <a:xfrm>
            <a:off x="457200" y="1124744"/>
            <a:ext cx="8229600" cy="5472608"/>
          </a:xfrm>
        </p:spPr>
        <p:txBody>
          <a:bodyPr>
            <a:normAutofit/>
          </a:bodyPr>
          <a:lstStyle/>
          <a:p>
            <a:pPr marL="0" indent="0" algn="just">
              <a:buNone/>
            </a:pPr>
            <a:r>
              <a:rPr lang="pt-BR" sz="3600" b="1" dirty="0">
                <a:solidFill>
                  <a:schemeClr val="tx1">
                    <a:lumMod val="75000"/>
                    <a:lumOff val="25000"/>
                  </a:schemeClr>
                </a:solidFill>
                <a:latin typeface="UnB Office" panose="020B0604020202020204" pitchFamily="34" charset="0"/>
              </a:rPr>
              <a:t>Contatos</a:t>
            </a:r>
          </a:p>
          <a:p>
            <a:pPr marL="0" indent="0" algn="just">
              <a:buNone/>
            </a:pPr>
            <a:endParaRPr lang="pt-BR" sz="3200" b="1" dirty="0">
              <a:solidFill>
                <a:schemeClr val="tx1">
                  <a:lumMod val="75000"/>
                  <a:lumOff val="25000"/>
                </a:schemeClr>
              </a:solidFill>
              <a:latin typeface="UnB Office" panose="020B0604020202020204" pitchFamily="34" charset="0"/>
            </a:endParaRPr>
          </a:p>
          <a:p>
            <a:pPr marL="0" indent="0" algn="just">
              <a:buNone/>
            </a:pPr>
            <a:r>
              <a:rPr lang="pt-BR" sz="3200" b="1" dirty="0">
                <a:solidFill>
                  <a:schemeClr val="tx1">
                    <a:lumMod val="75000"/>
                    <a:lumOff val="25000"/>
                  </a:schemeClr>
                </a:solidFill>
                <a:latin typeface="UnB Office" panose="020B0604020202020204" pitchFamily="34" charset="0"/>
              </a:rPr>
              <a:t>DPO</a:t>
            </a:r>
            <a:r>
              <a:rPr lang="pt-BR" sz="3200" dirty="0">
                <a:solidFill>
                  <a:schemeClr val="tx1">
                    <a:lumMod val="75000"/>
                    <a:lumOff val="25000"/>
                  </a:schemeClr>
                </a:solidFill>
                <a:latin typeface="UnB Office" panose="020B0604020202020204" pitchFamily="34" charset="0"/>
              </a:rPr>
              <a:t> – Decanato de Planejamento, Orçamento e Avaliação Institucional</a:t>
            </a:r>
          </a:p>
          <a:p>
            <a:pPr marL="0" indent="0" algn="just">
              <a:buNone/>
            </a:pPr>
            <a:r>
              <a:rPr lang="pt-BR" sz="3200" b="1" dirty="0">
                <a:solidFill>
                  <a:schemeClr val="tx1">
                    <a:lumMod val="75000"/>
                    <a:lumOff val="25000"/>
                  </a:schemeClr>
                </a:solidFill>
                <a:latin typeface="UnB Office" panose="020B0604020202020204" pitchFamily="34" charset="0"/>
              </a:rPr>
              <a:t>DAI</a:t>
            </a:r>
            <a:r>
              <a:rPr lang="pt-BR" sz="3200" dirty="0">
                <a:solidFill>
                  <a:schemeClr val="tx1">
                    <a:lumMod val="75000"/>
                    <a:lumOff val="25000"/>
                  </a:schemeClr>
                </a:solidFill>
                <a:latin typeface="UnB Office" panose="020B0604020202020204" pitchFamily="34" charset="0"/>
              </a:rPr>
              <a:t> – Diretoria de Avaliação Institucional</a:t>
            </a:r>
          </a:p>
          <a:p>
            <a:pPr marL="0" indent="0" algn="just">
              <a:buNone/>
            </a:pPr>
            <a:r>
              <a:rPr lang="pt-BR" sz="3200" dirty="0">
                <a:solidFill>
                  <a:schemeClr val="tx1">
                    <a:lumMod val="75000"/>
                    <a:lumOff val="25000"/>
                  </a:schemeClr>
                </a:solidFill>
                <a:latin typeface="UnB Office" panose="020B0604020202020204" pitchFamily="34" charset="0"/>
              </a:rPr>
              <a:t>E-mail: </a:t>
            </a:r>
            <a:r>
              <a:rPr lang="pt-BR" sz="3200" dirty="0">
                <a:solidFill>
                  <a:schemeClr val="tx1">
                    <a:lumMod val="75000"/>
                    <a:lumOff val="25000"/>
                  </a:schemeClr>
                </a:solidFill>
                <a:latin typeface="UnB Office" panose="020B0604020202020204" pitchFamily="34" charset="0"/>
                <a:hlinkClick r:id="rId2"/>
              </a:rPr>
              <a:t>dai@unb.br</a:t>
            </a:r>
            <a:endParaRPr lang="pt-BR" sz="3200" dirty="0">
              <a:solidFill>
                <a:schemeClr val="tx1">
                  <a:lumMod val="75000"/>
                  <a:lumOff val="25000"/>
                </a:schemeClr>
              </a:solidFill>
              <a:latin typeface="UnB Office" panose="020B0604020202020204" pitchFamily="34" charset="0"/>
            </a:endParaRPr>
          </a:p>
          <a:p>
            <a:pPr marL="0" indent="0" algn="just">
              <a:buNone/>
            </a:pPr>
            <a:r>
              <a:rPr lang="pt-BR" sz="3200" dirty="0">
                <a:solidFill>
                  <a:schemeClr val="tx1">
                    <a:lumMod val="75000"/>
                    <a:lumOff val="25000"/>
                  </a:schemeClr>
                </a:solidFill>
                <a:latin typeface="UnB Office" panose="020B0604020202020204" pitchFamily="34" charset="0"/>
              </a:rPr>
              <a:t>Telefones: (61) 3107-0213; 0618</a:t>
            </a:r>
          </a:p>
        </p:txBody>
      </p:sp>
      <p:pic>
        <p:nvPicPr>
          <p:cNvPr id="7" name="Imagem 6" descr="un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7" y="260648"/>
            <a:ext cx="873125" cy="398780"/>
          </a:xfrm>
          <a:prstGeom prst="rect">
            <a:avLst/>
          </a:prstGeom>
          <a:noFill/>
          <a:ln>
            <a:noFill/>
          </a:ln>
        </p:spPr>
      </p:pic>
    </p:spTree>
    <p:extLst>
      <p:ext uri="{BB962C8B-B14F-4D97-AF65-F5344CB8AC3E}">
        <p14:creationId xmlns:p14="http://schemas.microsoft.com/office/powerpoint/2010/main" val="38623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TAE &amp; DEQ</a:t>
            </a:r>
            <a:endParaRPr lang="pt-BR" sz="3200" b="1" dirty="0">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graphicFrame>
        <p:nvGraphicFramePr>
          <p:cNvPr id="5" name="Espaço Reservado para Conteúdo 4">
            <a:extLst>
              <a:ext uri="{FF2B5EF4-FFF2-40B4-BE49-F238E27FC236}">
                <a16:creationId xmlns:a16="http://schemas.microsoft.com/office/drawing/2014/main" id="{252F5C16-8458-4760-8C21-D455E0555271}"/>
              </a:ext>
            </a:extLst>
          </p:cNvPr>
          <p:cNvGraphicFramePr>
            <a:graphicFrameLocks noGrp="1"/>
          </p:cNvGraphicFramePr>
          <p:nvPr>
            <p:ph idx="1"/>
            <p:extLst>
              <p:ext uri="{D42A27DB-BD31-4B8C-83A1-F6EECF244321}">
                <p14:modId xmlns:p14="http://schemas.microsoft.com/office/powerpoint/2010/main" val="4286022138"/>
              </p:ext>
            </p:extLst>
          </p:nvPr>
        </p:nvGraphicFramePr>
        <p:xfrm>
          <a:off x="2793006" y="1052736"/>
          <a:ext cx="3557988" cy="5688384"/>
        </p:xfrm>
        <a:graphic>
          <a:graphicData uri="http://schemas.openxmlformats.org/drawingml/2006/table">
            <a:tbl>
              <a:tblPr firstRow="1" firstCol="1" bandRow="1"/>
              <a:tblGrid>
                <a:gridCol w="645731">
                  <a:extLst>
                    <a:ext uri="{9D8B030D-6E8A-4147-A177-3AD203B41FA5}">
                      <a16:colId xmlns:a16="http://schemas.microsoft.com/office/drawing/2014/main" val="424129792"/>
                    </a:ext>
                  </a:extLst>
                </a:gridCol>
                <a:gridCol w="535319">
                  <a:extLst>
                    <a:ext uri="{9D8B030D-6E8A-4147-A177-3AD203B41FA5}">
                      <a16:colId xmlns:a16="http://schemas.microsoft.com/office/drawing/2014/main" val="2775730289"/>
                    </a:ext>
                  </a:extLst>
                </a:gridCol>
                <a:gridCol w="466465">
                  <a:extLst>
                    <a:ext uri="{9D8B030D-6E8A-4147-A177-3AD203B41FA5}">
                      <a16:colId xmlns:a16="http://schemas.microsoft.com/office/drawing/2014/main" val="1103152845"/>
                    </a:ext>
                  </a:extLst>
                </a:gridCol>
                <a:gridCol w="466465">
                  <a:extLst>
                    <a:ext uri="{9D8B030D-6E8A-4147-A177-3AD203B41FA5}">
                      <a16:colId xmlns:a16="http://schemas.microsoft.com/office/drawing/2014/main" val="2398365210"/>
                    </a:ext>
                  </a:extLst>
                </a:gridCol>
                <a:gridCol w="466465">
                  <a:extLst>
                    <a:ext uri="{9D8B030D-6E8A-4147-A177-3AD203B41FA5}">
                      <a16:colId xmlns:a16="http://schemas.microsoft.com/office/drawing/2014/main" val="1993286341"/>
                    </a:ext>
                  </a:extLst>
                </a:gridCol>
                <a:gridCol w="445995">
                  <a:extLst>
                    <a:ext uri="{9D8B030D-6E8A-4147-A177-3AD203B41FA5}">
                      <a16:colId xmlns:a16="http://schemas.microsoft.com/office/drawing/2014/main" val="2122956054"/>
                    </a:ext>
                  </a:extLst>
                </a:gridCol>
                <a:gridCol w="445995">
                  <a:extLst>
                    <a:ext uri="{9D8B030D-6E8A-4147-A177-3AD203B41FA5}">
                      <a16:colId xmlns:a16="http://schemas.microsoft.com/office/drawing/2014/main" val="3891891174"/>
                    </a:ext>
                  </a:extLst>
                </a:gridCol>
                <a:gridCol w="85553">
                  <a:extLst>
                    <a:ext uri="{9D8B030D-6E8A-4147-A177-3AD203B41FA5}">
                      <a16:colId xmlns:a16="http://schemas.microsoft.com/office/drawing/2014/main" val="3406471211"/>
                    </a:ext>
                  </a:extLst>
                </a:gridCol>
              </a:tblGrid>
              <a:tr h="327041">
                <a:tc rowSpan="2">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Unidade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TAE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DEQ</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148971115"/>
                  </a:ext>
                </a:extLst>
              </a:tr>
              <a:tr h="146125">
                <a:tc vMerge="1">
                  <a:txBody>
                    <a:bodyPr/>
                    <a:lstStyle/>
                    <a:p>
                      <a:endParaRPr lang="pt-BR"/>
                    </a:p>
                  </a:txBody>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2019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2019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349102549"/>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FAC</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1.163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1.189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1,83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10087230"/>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FACE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3.067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3.083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40612152"/>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FAU</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1.340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1.400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1,68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34855565"/>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FAV</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3.890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3.908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2,67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2,64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30430378"/>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FCE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4.132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4.274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92259644"/>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FCI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1.008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952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949598865"/>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FD</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1.490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1.713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56686331"/>
                  </a:ext>
                </a:extLst>
              </a:tr>
              <a:tr h="247810">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1.044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942,73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1,54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244678734"/>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FEF</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1.379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1.467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47803377"/>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FGA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3.654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3.868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670677446"/>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FM</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3.077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4.214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2,45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2,73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79438299"/>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5.698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6.353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2,43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74928415"/>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FT</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7.565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7.545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2,82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2,74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94074741"/>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FUP</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2.335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1.904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1,53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556779932"/>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IB</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3.693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3.641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2,17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851395694"/>
                  </a:ext>
                </a:extLst>
              </a:tr>
              <a:tr h="247810">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ICS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880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947,84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674419121"/>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IdA</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2.398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2.737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190657317"/>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2.829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2.772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1,87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1,85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119817379"/>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IF</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804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947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426496354"/>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IG</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1.971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1.527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-23%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2,64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411485166"/>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IH</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2.960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2.934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1,96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222855034"/>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2.557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2.734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90349685"/>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IP</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1.277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1.405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1,79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1,82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213156230"/>
                  </a:ext>
                </a:extLst>
              </a:tr>
              <a:tr h="247810">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IPOL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489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435,48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1,63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1,48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489654636"/>
                  </a:ext>
                </a:extLst>
              </a:tr>
              <a:tr h="139167">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IQ</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2.447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2.416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2,56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2,48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728225264"/>
                  </a:ext>
                </a:extLst>
              </a:tr>
              <a:tr h="247810">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IREL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518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492,36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2,27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2,09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532037524"/>
                  </a:ext>
                </a:extLst>
              </a:tr>
              <a:tr h="247810">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Total</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63.668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65.678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53,81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53,40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000" b="1">
                          <a:solidFill>
                            <a:srgbClr val="FF0000"/>
                          </a:solidFill>
                          <a:effectLst/>
                          <a:latin typeface="UnB Office" panose="020B0604020202020204" pitchFamily="34" charset="0"/>
                          <a:ea typeface="Times New Roman" panose="02020603050405020304" pitchFamily="18" charset="0"/>
                          <a:cs typeface="Calibri" panose="020F0502020204030204" pitchFamily="34" charset="0"/>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1000"/>
                        </a:spcAft>
                      </a:pPr>
                      <a:r>
                        <a:rPr lang="pt-BR" sz="1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962099"/>
                  </a:ext>
                </a:extLst>
              </a:tr>
              <a:tr h="139167">
                <a:tc gridSpan="8">
                  <a:txBody>
                    <a:bodyPr/>
                    <a:lstStyle/>
                    <a:p>
                      <a:pPr>
                        <a:lnSpc>
                          <a:spcPct val="115000"/>
                        </a:lnSpc>
                        <a:spcAft>
                          <a:spcPts val="0"/>
                        </a:spcAft>
                      </a:pPr>
                      <a:r>
                        <a:rPr lang="pt-BR" sz="100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Notas: TAE - Total de Alunos Equivalentes</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9136603"/>
                  </a:ext>
                </a:extLst>
              </a:tr>
              <a:tr h="139167">
                <a:tc gridSpan="8">
                  <a:txBody>
                    <a:bodyPr/>
                    <a:lstStyle/>
                    <a:p>
                      <a:pPr>
                        <a:lnSpc>
                          <a:spcPct val="115000"/>
                        </a:lnSpc>
                        <a:spcAft>
                          <a:spcPts val="0"/>
                        </a:spcAft>
                      </a:pPr>
                      <a:r>
                        <a:rPr lang="pt-BR" sz="1000" dirty="0">
                          <a:solidFill>
                            <a:srgbClr val="000000"/>
                          </a:solidFill>
                          <a:effectLst/>
                          <a:latin typeface="UnB Office" panose="020B0604020202020204" pitchFamily="34" charset="0"/>
                          <a:ea typeface="Times New Roman" panose="02020603050405020304" pitchFamily="18" charset="0"/>
                          <a:cs typeface="Calibri" panose="020F0502020204030204" pitchFamily="34" charset="0"/>
                        </a:rPr>
                        <a:t>            DEQ - Dimensão Eficiência e Qualidade</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967" marR="27967" marT="0"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2409754"/>
                  </a:ext>
                </a:extLst>
              </a:tr>
            </a:tbl>
          </a:graphicData>
        </a:graphic>
      </p:graphicFrame>
    </p:spTree>
    <p:extLst>
      <p:ext uri="{BB962C8B-B14F-4D97-AF65-F5344CB8AC3E}">
        <p14:creationId xmlns:p14="http://schemas.microsoft.com/office/powerpoint/2010/main" val="195775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46361"/>
            <a:ext cx="9144000" cy="908720"/>
          </a:xfrm>
          <a:ln w="19050">
            <a:solidFill>
              <a:schemeClr val="tx2"/>
            </a:solidFill>
          </a:ln>
        </p:spPr>
        <p:txBody>
          <a:bodyPr anchor="b">
            <a:normAutofit/>
          </a:bodyPr>
          <a:lstStyle/>
          <a:p>
            <a:r>
              <a:rPr lang="pt-BR" sz="3200" b="1" dirty="0">
                <a:latin typeface="UnB Office" panose="020B0604020202020204" pitchFamily="34" charset="0"/>
              </a:rPr>
              <a:t>Sumário</a:t>
            </a:r>
          </a:p>
        </p:txBody>
      </p:sp>
      <p:sp>
        <p:nvSpPr>
          <p:cNvPr id="5" name="Espaço Reservado para Conteúdo 4"/>
          <p:cNvSpPr>
            <a:spLocks noGrp="1"/>
          </p:cNvSpPr>
          <p:nvPr>
            <p:ph idx="1"/>
          </p:nvPr>
        </p:nvSpPr>
        <p:spPr>
          <a:xfrm>
            <a:off x="168510" y="1124744"/>
            <a:ext cx="8229600" cy="5472608"/>
          </a:xfrm>
        </p:spPr>
        <p:txBody>
          <a:bodyPr>
            <a:normAutofit/>
          </a:bodyPr>
          <a:lstStyle/>
          <a:p>
            <a:pPr algn="just">
              <a:buFontTx/>
              <a:buChar char="-"/>
            </a:pPr>
            <a:r>
              <a:rPr lang="pt-BR" sz="2400" b="1" dirty="0">
                <a:solidFill>
                  <a:schemeClr val="tx1">
                    <a:lumMod val="75000"/>
                    <a:lumOff val="25000"/>
                  </a:schemeClr>
                </a:solidFill>
                <a:latin typeface="UnB Office" panose="020B0604020202020204" pitchFamily="34" charset="0"/>
              </a:rPr>
              <a:t>PLOA 2019 - UnB</a:t>
            </a:r>
          </a:p>
          <a:p>
            <a:pPr algn="just">
              <a:buFontTx/>
              <a:buChar char="-"/>
            </a:pPr>
            <a:r>
              <a:rPr lang="pt-BR" sz="2400" b="1" dirty="0">
                <a:solidFill>
                  <a:schemeClr val="tx1">
                    <a:lumMod val="75000"/>
                    <a:lumOff val="25000"/>
                  </a:schemeClr>
                </a:solidFill>
                <a:latin typeface="UnB Office" panose="020B0604020202020204" pitchFamily="34" charset="0"/>
              </a:rPr>
              <a:t>Recursos para unidades acadêmicas – PLOA 2019</a:t>
            </a:r>
          </a:p>
          <a:p>
            <a:pPr algn="just">
              <a:buFontTx/>
              <a:buChar char="-"/>
            </a:pPr>
            <a:r>
              <a:rPr lang="pt-BR" sz="2400" b="1" dirty="0">
                <a:solidFill>
                  <a:schemeClr val="tx1">
                    <a:lumMod val="75000"/>
                    <a:lumOff val="25000"/>
                  </a:schemeClr>
                </a:solidFill>
                <a:latin typeface="UnB Office" panose="020B0604020202020204" pitchFamily="34" charset="0"/>
              </a:rPr>
              <a:t>Recursos para unidades administrativas – PLOA 2019</a:t>
            </a: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204769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46361"/>
            <a:ext cx="9144000" cy="908720"/>
          </a:xfrm>
          <a:ln w="19050">
            <a:solidFill>
              <a:schemeClr val="tx2"/>
            </a:solidFill>
          </a:ln>
        </p:spPr>
        <p:txBody>
          <a:bodyPr anchor="b">
            <a:normAutofit/>
          </a:bodyPr>
          <a:lstStyle/>
          <a:p>
            <a:r>
              <a:rPr lang="pt-BR" sz="3200" b="1" dirty="0">
                <a:latin typeface="UnB Office" panose="020B0604020202020204" pitchFamily="34" charset="0"/>
              </a:rPr>
              <a:t>LOA UnB 2016 a 2017 e PLOA 2019</a:t>
            </a:r>
          </a:p>
        </p:txBody>
      </p:sp>
      <p:sp>
        <p:nvSpPr>
          <p:cNvPr id="5" name="Espaço Reservado para Conteúdo 4"/>
          <p:cNvSpPr>
            <a:spLocks noGrp="1"/>
          </p:cNvSpPr>
          <p:nvPr>
            <p:ph idx="1"/>
          </p:nvPr>
        </p:nvSpPr>
        <p:spPr>
          <a:xfrm>
            <a:off x="168510" y="1124744"/>
            <a:ext cx="8229600" cy="5472608"/>
          </a:xfrm>
        </p:spPr>
        <p:txBody>
          <a:bodyPr>
            <a:normAutofit/>
          </a:bodyPr>
          <a:lstStyle/>
          <a:p>
            <a:pPr marL="0" indent="0" algn="just">
              <a:buNone/>
            </a:pPr>
            <a:r>
              <a:rPr lang="pt-BR" sz="2400" dirty="0">
                <a:solidFill>
                  <a:schemeClr val="tx1">
                    <a:lumMod val="75000"/>
                    <a:lumOff val="25000"/>
                  </a:schemeClr>
                </a:solidFill>
                <a:latin typeface="UnB Office" panose="020B0604020202020204" pitchFamily="34" charset="0"/>
              </a:rPr>
              <a:t>.</a:t>
            </a:r>
          </a:p>
          <a:p>
            <a:pPr lvl="1" algn="just"/>
            <a:r>
              <a:rPr lang="pt-BR" sz="2000" b="1" dirty="0">
                <a:solidFill>
                  <a:schemeClr val="tx1">
                    <a:lumMod val="75000"/>
                    <a:lumOff val="25000"/>
                  </a:schemeClr>
                </a:solidFill>
                <a:latin typeface="UnB Office" panose="020B0604020202020204" pitchFamily="34" charset="0"/>
              </a:rPr>
              <a:t>Matriz UnB: </a:t>
            </a:r>
            <a:r>
              <a:rPr lang="pt-BR" sz="2000" dirty="0">
                <a:solidFill>
                  <a:schemeClr val="tx1">
                    <a:lumMod val="75000"/>
                    <a:lumOff val="25000"/>
                  </a:schemeClr>
                </a:solidFill>
                <a:latin typeface="UnB Office" panose="020B0604020202020204" pitchFamily="34" charset="0"/>
              </a:rPr>
              <a:t>Recurso distribuído a cada Unidade acadêmica definida por metodologia de partição própria da Universidade de Brasília. </a:t>
            </a:r>
          </a:p>
          <a:p>
            <a:pPr lvl="1" algn="just"/>
            <a:r>
              <a:rPr lang="pt-BR" sz="2000" b="1" dirty="0">
                <a:solidFill>
                  <a:schemeClr val="tx1">
                    <a:lumMod val="75000"/>
                    <a:lumOff val="25000"/>
                  </a:schemeClr>
                </a:solidFill>
                <a:latin typeface="UnB Office" panose="020B0604020202020204" pitchFamily="34" charset="0"/>
              </a:rPr>
              <a:t>PDI</a:t>
            </a:r>
            <a:r>
              <a:rPr lang="pt-BR" sz="2000" dirty="0">
                <a:solidFill>
                  <a:schemeClr val="tx1">
                    <a:lumMod val="75000"/>
                    <a:lumOff val="25000"/>
                  </a:schemeClr>
                </a:solidFill>
                <a:latin typeface="UnB Office" panose="020B0604020202020204" pitchFamily="34" charset="0"/>
              </a:rPr>
              <a:t>: Crédito Orçamentário disponibilizado para as Unidades Acadêmicas por meio do Plano de Desenvolvimento Institucional – PDI.</a:t>
            </a:r>
          </a:p>
          <a:p>
            <a:pPr lvl="1" algn="just"/>
            <a:r>
              <a:rPr lang="pt-BR" sz="2000" b="1" dirty="0">
                <a:solidFill>
                  <a:schemeClr val="tx1">
                    <a:lumMod val="75000"/>
                    <a:lumOff val="25000"/>
                  </a:schemeClr>
                </a:solidFill>
                <a:latin typeface="UnB Office" panose="020B0604020202020204" pitchFamily="34" charset="0"/>
              </a:rPr>
              <a:t>Atividades Específicas</a:t>
            </a:r>
            <a:r>
              <a:rPr lang="pt-BR" sz="2000" dirty="0">
                <a:solidFill>
                  <a:schemeClr val="tx1">
                    <a:lumMod val="75000"/>
                    <a:lumOff val="25000"/>
                  </a:schemeClr>
                </a:solidFill>
                <a:latin typeface="UnB Office" panose="020B0604020202020204" pitchFamily="34" charset="0"/>
              </a:rPr>
              <a:t>: Crédito Orçamentário disponibilizado para as Unidades Acadêmicas por meio de solicitações para a realização de atividades específicas do ensino de graduação e, eventualmente, de pós-graduação e extensão, de caráter contínuo, permanente e multiusuário; inclui AE Transporte (2017).</a:t>
            </a:r>
          </a:p>
          <a:p>
            <a:pPr algn="just"/>
            <a:endParaRPr lang="pt-BR" sz="2400" dirty="0">
              <a:solidFill>
                <a:schemeClr val="tx1">
                  <a:lumMod val="75000"/>
                  <a:lumOff val="25000"/>
                </a:schemeClr>
              </a:solidFill>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pic>
        <p:nvPicPr>
          <p:cNvPr id="2" name="Picture 1">
            <a:extLst>
              <a:ext uri="{FF2B5EF4-FFF2-40B4-BE49-F238E27FC236}">
                <a16:creationId xmlns:a16="http://schemas.microsoft.com/office/drawing/2014/main" id="{8EF8C378-4D7C-7C48-AB32-0F3DDDA393FD}"/>
              </a:ext>
            </a:extLst>
          </p:cNvPr>
          <p:cNvPicPr>
            <a:picLocks noChangeAspect="1"/>
          </p:cNvPicPr>
          <p:nvPr/>
        </p:nvPicPr>
        <p:blipFill>
          <a:blip r:embed="rId3"/>
          <a:stretch>
            <a:fillRect/>
          </a:stretch>
        </p:blipFill>
        <p:spPr>
          <a:xfrm>
            <a:off x="467544" y="1052774"/>
            <a:ext cx="7889056" cy="5400562"/>
          </a:xfrm>
          <a:prstGeom prst="rect">
            <a:avLst/>
          </a:prstGeom>
        </p:spPr>
      </p:pic>
      <p:sp>
        <p:nvSpPr>
          <p:cNvPr id="3" name="TextBox 2">
            <a:extLst>
              <a:ext uri="{FF2B5EF4-FFF2-40B4-BE49-F238E27FC236}">
                <a16:creationId xmlns:a16="http://schemas.microsoft.com/office/drawing/2014/main" id="{F69C8C09-C8DC-114E-9F9A-9104BB1F4512}"/>
              </a:ext>
            </a:extLst>
          </p:cNvPr>
          <p:cNvSpPr txBox="1"/>
          <p:nvPr/>
        </p:nvSpPr>
        <p:spPr>
          <a:xfrm>
            <a:off x="7308304" y="2204864"/>
            <a:ext cx="875561" cy="369332"/>
          </a:xfrm>
          <a:prstGeom prst="rect">
            <a:avLst/>
          </a:prstGeom>
          <a:noFill/>
        </p:spPr>
        <p:txBody>
          <a:bodyPr wrap="none" rtlCol="0">
            <a:spAutoFit/>
          </a:bodyPr>
          <a:lstStyle/>
          <a:p>
            <a:r>
              <a:rPr lang="en-US" b="1" dirty="0"/>
              <a:t>85,76%</a:t>
            </a:r>
          </a:p>
        </p:txBody>
      </p:sp>
      <p:sp>
        <p:nvSpPr>
          <p:cNvPr id="9" name="TextBox 8">
            <a:extLst>
              <a:ext uri="{FF2B5EF4-FFF2-40B4-BE49-F238E27FC236}">
                <a16:creationId xmlns:a16="http://schemas.microsoft.com/office/drawing/2014/main" id="{DC9614AC-0A2F-424F-A731-48FC3958BB85}"/>
              </a:ext>
            </a:extLst>
          </p:cNvPr>
          <p:cNvSpPr txBox="1"/>
          <p:nvPr/>
        </p:nvSpPr>
        <p:spPr>
          <a:xfrm>
            <a:off x="5508104" y="2565803"/>
            <a:ext cx="880369" cy="369332"/>
          </a:xfrm>
          <a:prstGeom prst="rect">
            <a:avLst/>
          </a:prstGeom>
          <a:noFill/>
        </p:spPr>
        <p:txBody>
          <a:bodyPr wrap="none" rtlCol="0">
            <a:spAutoFit/>
          </a:bodyPr>
          <a:lstStyle/>
          <a:p>
            <a:r>
              <a:rPr lang="en-US" b="1" dirty="0"/>
              <a:t>83,79%</a:t>
            </a:r>
          </a:p>
        </p:txBody>
      </p:sp>
      <p:sp>
        <p:nvSpPr>
          <p:cNvPr id="10" name="TextBox 9">
            <a:extLst>
              <a:ext uri="{FF2B5EF4-FFF2-40B4-BE49-F238E27FC236}">
                <a16:creationId xmlns:a16="http://schemas.microsoft.com/office/drawing/2014/main" id="{40F3B75E-9205-B846-8703-A3CDB8BD5222}"/>
              </a:ext>
            </a:extLst>
          </p:cNvPr>
          <p:cNvSpPr txBox="1"/>
          <p:nvPr/>
        </p:nvSpPr>
        <p:spPr>
          <a:xfrm>
            <a:off x="3707904" y="2708920"/>
            <a:ext cx="880369" cy="369332"/>
          </a:xfrm>
          <a:prstGeom prst="rect">
            <a:avLst/>
          </a:prstGeom>
          <a:noFill/>
        </p:spPr>
        <p:txBody>
          <a:bodyPr wrap="none" rtlCol="0">
            <a:spAutoFit/>
          </a:bodyPr>
          <a:lstStyle/>
          <a:p>
            <a:r>
              <a:rPr lang="en-US" b="1" dirty="0"/>
              <a:t>83,88%</a:t>
            </a:r>
          </a:p>
        </p:txBody>
      </p:sp>
      <p:sp>
        <p:nvSpPr>
          <p:cNvPr id="11" name="TextBox 10">
            <a:extLst>
              <a:ext uri="{FF2B5EF4-FFF2-40B4-BE49-F238E27FC236}">
                <a16:creationId xmlns:a16="http://schemas.microsoft.com/office/drawing/2014/main" id="{ECFF64C6-1798-864E-A4B2-07FBC71503BA}"/>
              </a:ext>
            </a:extLst>
          </p:cNvPr>
          <p:cNvSpPr txBox="1"/>
          <p:nvPr/>
        </p:nvSpPr>
        <p:spPr>
          <a:xfrm>
            <a:off x="2256279" y="3068960"/>
            <a:ext cx="875561" cy="369332"/>
          </a:xfrm>
          <a:prstGeom prst="rect">
            <a:avLst/>
          </a:prstGeom>
          <a:noFill/>
        </p:spPr>
        <p:txBody>
          <a:bodyPr wrap="square" rtlCol="0">
            <a:spAutoFit/>
          </a:bodyPr>
          <a:lstStyle/>
          <a:p>
            <a:r>
              <a:rPr lang="en-US" b="1" dirty="0"/>
              <a:t>72,07%</a:t>
            </a:r>
          </a:p>
        </p:txBody>
      </p:sp>
    </p:spTree>
    <p:extLst>
      <p:ext uri="{BB962C8B-B14F-4D97-AF65-F5344CB8AC3E}">
        <p14:creationId xmlns:p14="http://schemas.microsoft.com/office/powerpoint/2010/main" val="72033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fontScale="90000"/>
          </a:bodyPr>
          <a:lstStyle/>
          <a:p>
            <a:r>
              <a:rPr lang="pt-BR" sz="3200" b="1" dirty="0">
                <a:latin typeface="UnB Office" panose="020B0604020202020204" pitchFamily="34" charset="0"/>
              </a:rPr>
              <a:t>Investimento - LOA UnB 2016 a 2017 e PLOA 2019</a:t>
            </a:r>
          </a:p>
        </p:txBody>
      </p:sp>
      <p:pic>
        <p:nvPicPr>
          <p:cNvPr id="2" name="Content Placeholder 1">
            <a:extLst>
              <a:ext uri="{FF2B5EF4-FFF2-40B4-BE49-F238E27FC236}">
                <a16:creationId xmlns:a16="http://schemas.microsoft.com/office/drawing/2014/main" id="{39DB067A-6ECF-ED47-815D-E5156D227A0F}"/>
              </a:ext>
            </a:extLst>
          </p:cNvPr>
          <p:cNvPicPr>
            <a:picLocks noGrp="1" noChangeAspect="1"/>
          </p:cNvPicPr>
          <p:nvPr>
            <p:ph idx="1"/>
          </p:nvPr>
        </p:nvPicPr>
        <p:blipFill>
          <a:blip r:embed="rId2"/>
          <a:stretch>
            <a:fillRect/>
          </a:stretch>
        </p:blipFill>
        <p:spPr>
          <a:xfrm>
            <a:off x="1842051" y="1125538"/>
            <a:ext cx="5459897" cy="5472112"/>
          </a:xfrm>
          <a:prstGeom prst="rect">
            <a:avLst/>
          </a:prstGeom>
        </p:spPr>
      </p:pic>
      <p:pic>
        <p:nvPicPr>
          <p:cNvPr id="7" name="Imagem 6" descr="un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104571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fontScale="90000"/>
          </a:bodyPr>
          <a:lstStyle/>
          <a:p>
            <a:r>
              <a:rPr lang="pt-BR" sz="3200" b="1" dirty="0">
                <a:latin typeface="UnB Office" panose="020B0604020202020204" pitchFamily="34" charset="0"/>
              </a:rPr>
              <a:t>ODC (Custeio) - LOA UnB 2016 a 2017 e PLOA 2019</a:t>
            </a:r>
          </a:p>
        </p:txBody>
      </p:sp>
      <p:pic>
        <p:nvPicPr>
          <p:cNvPr id="2" name="Content Placeholder 1">
            <a:extLst>
              <a:ext uri="{FF2B5EF4-FFF2-40B4-BE49-F238E27FC236}">
                <a16:creationId xmlns:a16="http://schemas.microsoft.com/office/drawing/2014/main" id="{7D6C0434-6E9C-8E47-B04C-6D1DCD119158}"/>
              </a:ext>
            </a:extLst>
          </p:cNvPr>
          <p:cNvPicPr>
            <a:picLocks noGrp="1" noChangeAspect="1"/>
          </p:cNvPicPr>
          <p:nvPr>
            <p:ph idx="1"/>
          </p:nvPr>
        </p:nvPicPr>
        <p:blipFill>
          <a:blip r:embed="rId2"/>
          <a:stretch>
            <a:fillRect/>
          </a:stretch>
        </p:blipFill>
        <p:spPr>
          <a:xfrm>
            <a:off x="2053001" y="1125538"/>
            <a:ext cx="5037998" cy="5472112"/>
          </a:xfrm>
          <a:prstGeom prst="rect">
            <a:avLst/>
          </a:prstGeom>
        </p:spPr>
      </p:pic>
      <p:pic>
        <p:nvPicPr>
          <p:cNvPr id="7" name="Imagem 6" descr="un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38877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Valor de Referência Histórico</a:t>
            </a:r>
            <a:endParaRPr lang="pt-BR" sz="3200" b="1" dirty="0">
              <a:latin typeface="UnB Office" panose="020B0604020202020204" pitchFamily="34" charset="0"/>
            </a:endParaRPr>
          </a:p>
        </p:txBody>
      </p:sp>
      <p:sp>
        <p:nvSpPr>
          <p:cNvPr id="5" name="Espaço Reservado para Conteúdo 4"/>
          <p:cNvSpPr>
            <a:spLocks noGrp="1"/>
          </p:cNvSpPr>
          <p:nvPr>
            <p:ph idx="1"/>
          </p:nvPr>
        </p:nvSpPr>
        <p:spPr>
          <a:xfrm>
            <a:off x="457200" y="1124744"/>
            <a:ext cx="8229600" cy="5472608"/>
          </a:xfrm>
        </p:spPr>
        <p:txBody>
          <a:bodyPr>
            <a:normAutofit/>
          </a:bodyPr>
          <a:lstStyle/>
          <a:p>
            <a:pPr marL="0" indent="0" algn="just">
              <a:buNone/>
            </a:pPr>
            <a:r>
              <a:rPr lang="pt-BR" sz="2400" dirty="0">
                <a:solidFill>
                  <a:schemeClr val="tx1">
                    <a:lumMod val="75000"/>
                    <a:lumOff val="25000"/>
                  </a:schemeClr>
                </a:solidFill>
                <a:latin typeface="UnB Office" panose="020B0604020202020204" pitchFamily="34" charset="0"/>
              </a:rPr>
              <a:t>O </a:t>
            </a:r>
            <a:r>
              <a:rPr lang="pt-BR" sz="2400" b="1" dirty="0">
                <a:solidFill>
                  <a:schemeClr val="tx1">
                    <a:lumMod val="75000"/>
                    <a:lumOff val="25000"/>
                  </a:schemeClr>
                </a:solidFill>
                <a:latin typeface="UnB Office" panose="020B0604020202020204" pitchFamily="34" charset="0"/>
              </a:rPr>
              <a:t>Valor de Referência Histórico (VRH) </a:t>
            </a:r>
            <a:r>
              <a:rPr lang="pt-BR" sz="2400" dirty="0">
                <a:solidFill>
                  <a:schemeClr val="tx1">
                    <a:lumMod val="75000"/>
                    <a:lumOff val="25000"/>
                  </a:schemeClr>
                </a:solidFill>
                <a:latin typeface="UnB Office" panose="020B0604020202020204" pitchFamily="34" charset="0"/>
              </a:rPr>
              <a:t>foi calculado tendo como base o valor de 2017 da Matriz + o valor de 2017 do PDI + o maior valor de Atividades Específicas (e atividades específicas transportes) da unidade no período 2014-2017.</a:t>
            </a:r>
          </a:p>
          <a:p>
            <a:pPr lvl="1" algn="just"/>
            <a:r>
              <a:rPr lang="pt-BR" sz="2000" b="1" dirty="0">
                <a:solidFill>
                  <a:schemeClr val="tx1">
                    <a:lumMod val="75000"/>
                    <a:lumOff val="25000"/>
                  </a:schemeClr>
                </a:solidFill>
                <a:latin typeface="UnB Office" panose="020B0604020202020204" pitchFamily="34" charset="0"/>
              </a:rPr>
              <a:t>Matriz UnB: </a:t>
            </a:r>
            <a:r>
              <a:rPr lang="pt-BR" sz="2000" dirty="0">
                <a:solidFill>
                  <a:schemeClr val="tx1">
                    <a:lumMod val="75000"/>
                    <a:lumOff val="25000"/>
                  </a:schemeClr>
                </a:solidFill>
                <a:latin typeface="UnB Office" panose="020B0604020202020204" pitchFamily="34" charset="0"/>
              </a:rPr>
              <a:t>Recurso distribuído a cada Unidade acadêmica definida por metodologia de partição própria da Universidade de Brasília. </a:t>
            </a:r>
          </a:p>
          <a:p>
            <a:pPr lvl="1" algn="just"/>
            <a:r>
              <a:rPr lang="pt-BR" sz="2000" b="1" dirty="0">
                <a:solidFill>
                  <a:schemeClr val="tx1">
                    <a:lumMod val="75000"/>
                    <a:lumOff val="25000"/>
                  </a:schemeClr>
                </a:solidFill>
                <a:latin typeface="UnB Office" panose="020B0604020202020204" pitchFamily="34" charset="0"/>
              </a:rPr>
              <a:t>PDI</a:t>
            </a:r>
            <a:r>
              <a:rPr lang="pt-BR" sz="2000" dirty="0">
                <a:solidFill>
                  <a:schemeClr val="tx1">
                    <a:lumMod val="75000"/>
                    <a:lumOff val="25000"/>
                  </a:schemeClr>
                </a:solidFill>
                <a:latin typeface="UnB Office" panose="020B0604020202020204" pitchFamily="34" charset="0"/>
              </a:rPr>
              <a:t>: Crédito Orçamentário disponibilizado para as Unidades Acadêmicas por meio do Plano de Desenvolvimento Institucional – PDI.</a:t>
            </a:r>
          </a:p>
          <a:p>
            <a:pPr lvl="1" algn="just"/>
            <a:r>
              <a:rPr lang="pt-BR" sz="2000" b="1" dirty="0">
                <a:solidFill>
                  <a:schemeClr val="tx1">
                    <a:lumMod val="75000"/>
                    <a:lumOff val="25000"/>
                  </a:schemeClr>
                </a:solidFill>
                <a:latin typeface="UnB Office" panose="020B0604020202020204" pitchFamily="34" charset="0"/>
              </a:rPr>
              <a:t>Atividades Específicas</a:t>
            </a:r>
            <a:r>
              <a:rPr lang="pt-BR" sz="2000" dirty="0">
                <a:solidFill>
                  <a:schemeClr val="tx1">
                    <a:lumMod val="75000"/>
                    <a:lumOff val="25000"/>
                  </a:schemeClr>
                </a:solidFill>
                <a:latin typeface="UnB Office" panose="020B0604020202020204" pitchFamily="34" charset="0"/>
              </a:rPr>
              <a:t>: Crédito Orçamentário disponibilizado para as Unidades Acadêmicas por meio de solicitações para a realização de atividades específicas do ensino de graduação e, eventualmente, de pós-graduação e extensão, de caráter contínuo, permanente e multiusuário; inclui AE Transporte (2017).</a:t>
            </a:r>
          </a:p>
          <a:p>
            <a:pPr algn="just"/>
            <a:endParaRPr lang="pt-BR" sz="2400" dirty="0">
              <a:solidFill>
                <a:schemeClr val="tx1">
                  <a:lumMod val="75000"/>
                  <a:lumOff val="25000"/>
                </a:schemeClr>
              </a:solidFill>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310385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Proposta 1</a:t>
            </a:r>
            <a:endParaRPr lang="pt-BR" sz="3200" b="1" dirty="0">
              <a:latin typeface="UnB Office" panose="020B0604020202020204" pitchFamily="34" charset="0"/>
            </a:endParaRPr>
          </a:p>
        </p:txBody>
      </p:sp>
      <p:sp>
        <p:nvSpPr>
          <p:cNvPr id="5" name="Espaço Reservado para Conteúdo 4"/>
          <p:cNvSpPr>
            <a:spLocks noGrp="1"/>
          </p:cNvSpPr>
          <p:nvPr>
            <p:ph idx="1"/>
          </p:nvPr>
        </p:nvSpPr>
        <p:spPr>
          <a:xfrm>
            <a:off x="457200" y="1124744"/>
            <a:ext cx="8229600" cy="5472608"/>
          </a:xfrm>
        </p:spPr>
        <p:txBody>
          <a:bodyPr>
            <a:normAutofit/>
          </a:bodyPr>
          <a:lstStyle/>
          <a:p>
            <a:pPr marL="0" indent="0" algn="just">
              <a:buNone/>
            </a:pPr>
            <a:r>
              <a:rPr lang="pt-BR" sz="2400" b="1" dirty="0">
                <a:solidFill>
                  <a:schemeClr val="tx1">
                    <a:lumMod val="75000"/>
                    <a:lumOff val="25000"/>
                  </a:schemeClr>
                </a:solidFill>
                <a:latin typeface="UnB Office" panose="020B0604020202020204" pitchFamily="34" charset="0"/>
              </a:rPr>
              <a:t>Nova Matriz - Proposta 1</a:t>
            </a:r>
          </a:p>
          <a:p>
            <a:pPr marL="0" indent="0" algn="just">
              <a:buNone/>
            </a:pPr>
            <a:r>
              <a:rPr lang="pt-BR" sz="2400" dirty="0">
                <a:solidFill>
                  <a:schemeClr val="tx1">
                    <a:lumMod val="75000"/>
                    <a:lumOff val="25000"/>
                  </a:schemeClr>
                </a:solidFill>
                <a:latin typeface="UnB Office" panose="020B0604020202020204" pitchFamily="34" charset="0"/>
              </a:rPr>
              <a:t>• Recursos assegurados:</a:t>
            </a:r>
          </a:p>
          <a:p>
            <a:pPr marL="0" indent="0" algn="just">
              <a:buNone/>
            </a:pPr>
            <a:r>
              <a:rPr lang="pt-BR" sz="2400" dirty="0">
                <a:solidFill>
                  <a:schemeClr val="tx1">
                    <a:lumMod val="75000"/>
                    <a:lumOff val="25000"/>
                  </a:schemeClr>
                </a:solidFill>
                <a:latin typeface="UnB Office" panose="020B0604020202020204" pitchFamily="34" charset="0"/>
              </a:rPr>
              <a:t>80% Autorizado 2017 = R$ 12.337.122</a:t>
            </a:r>
          </a:p>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 Recursos distribuídos pela Matriz ANDIFES:</a:t>
            </a:r>
          </a:p>
          <a:p>
            <a:pPr marL="0" indent="0" algn="just">
              <a:buNone/>
            </a:pPr>
            <a:r>
              <a:rPr lang="pt-BR" sz="2400" dirty="0">
                <a:solidFill>
                  <a:schemeClr val="tx1">
                    <a:lumMod val="75000"/>
                    <a:lumOff val="25000"/>
                  </a:schemeClr>
                </a:solidFill>
                <a:latin typeface="UnB Office" panose="020B0604020202020204" pitchFamily="34" charset="0"/>
              </a:rPr>
              <a:t>20% dos recursos autorizados de 2017 – R$ 3.084.280</a:t>
            </a:r>
          </a:p>
          <a:p>
            <a:pPr marL="0" indent="0" algn="just">
              <a:buNone/>
            </a:pPr>
            <a:r>
              <a:rPr lang="pt-BR" sz="2400" dirty="0">
                <a:solidFill>
                  <a:schemeClr val="tx1">
                    <a:lumMod val="75000"/>
                    <a:lumOff val="25000"/>
                  </a:schemeClr>
                </a:solidFill>
                <a:latin typeface="UnB Office" panose="020B0604020202020204" pitchFamily="34" charset="0"/>
              </a:rPr>
              <a:t>+ </a:t>
            </a:r>
            <a:r>
              <a:rPr lang="pt-BR" sz="2400" dirty="0" err="1">
                <a:solidFill>
                  <a:schemeClr val="tx1">
                    <a:lumMod val="75000"/>
                    <a:lumOff val="25000"/>
                  </a:schemeClr>
                </a:solidFill>
                <a:latin typeface="UnB Office" panose="020B0604020202020204" pitchFamily="34" charset="0"/>
              </a:rPr>
              <a:t>R</a:t>
            </a:r>
            <a:r>
              <a:rPr lang="pt-BR" sz="2400" dirty="0">
                <a:solidFill>
                  <a:schemeClr val="tx1">
                    <a:lumMod val="75000"/>
                    <a:lumOff val="25000"/>
                  </a:schemeClr>
                </a:solidFill>
                <a:latin typeface="UnB Office" panose="020B0604020202020204" pitchFamily="34" charset="0"/>
              </a:rPr>
              <a:t>$ 2,5 milhões</a:t>
            </a:r>
          </a:p>
          <a:p>
            <a:pPr marL="0" indent="0" algn="just">
              <a:buNone/>
            </a:pPr>
            <a:r>
              <a:rPr lang="pt-BR" sz="2400" dirty="0">
                <a:solidFill>
                  <a:schemeClr val="tx1">
                    <a:lumMod val="75000"/>
                    <a:lumOff val="25000"/>
                  </a:schemeClr>
                </a:solidFill>
                <a:latin typeface="UnB Office" panose="020B0604020202020204" pitchFamily="34" charset="0"/>
              </a:rPr>
              <a:t>Total = R$ 5.584.280</a:t>
            </a:r>
          </a:p>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O montante de R$ 17.921.402 </a:t>
            </a:r>
          </a:p>
          <a:p>
            <a:pPr marL="0" indent="0" algn="just">
              <a:buNone/>
            </a:pPr>
            <a:r>
              <a:rPr lang="pt-BR" sz="2400" dirty="0">
                <a:solidFill>
                  <a:schemeClr val="tx1">
                    <a:lumMod val="75000"/>
                    <a:lumOff val="25000"/>
                  </a:schemeClr>
                </a:solidFill>
                <a:latin typeface="UnB Office" panose="020B0604020202020204" pitchFamily="34" charset="0"/>
              </a:rPr>
              <a:t>(R$ 12.337.122 + R$ 5.584.280) foi alocado entre todas as unidades. </a:t>
            </a:r>
          </a:p>
          <a:p>
            <a:pPr algn="just"/>
            <a:endParaRPr lang="pt-BR" sz="2400" dirty="0">
              <a:solidFill>
                <a:schemeClr val="tx1">
                  <a:lumMod val="75000"/>
                  <a:lumOff val="25000"/>
                </a:schemeClr>
              </a:solidFill>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269424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Proposta 1</a:t>
            </a:r>
            <a:endParaRPr lang="pt-BR" sz="3200" b="1" dirty="0">
              <a:latin typeface="UnB Office" panose="020B0604020202020204" pitchFamily="34" charset="0"/>
            </a:endParaRPr>
          </a:p>
        </p:txBody>
      </p:sp>
      <p:graphicFrame>
        <p:nvGraphicFramePr>
          <p:cNvPr id="3" name="Espaço Reservado para Conteúdo 2">
            <a:extLst>
              <a:ext uri="{FF2B5EF4-FFF2-40B4-BE49-F238E27FC236}">
                <a16:creationId xmlns:a16="http://schemas.microsoft.com/office/drawing/2014/main" id="{BFDF562F-6907-45CF-8D13-CD0896979178}"/>
              </a:ext>
            </a:extLst>
          </p:cNvPr>
          <p:cNvGraphicFramePr>
            <a:graphicFrameLocks noGrp="1"/>
          </p:cNvGraphicFramePr>
          <p:nvPr>
            <p:ph idx="1"/>
          </p:nvPr>
        </p:nvGraphicFramePr>
        <p:xfrm>
          <a:off x="1936750" y="1351756"/>
          <a:ext cx="5270500" cy="5019675"/>
        </p:xfrm>
        <a:graphic>
          <a:graphicData uri="http://schemas.openxmlformats.org/drawingml/2006/table">
            <a:tbl>
              <a:tblPr/>
              <a:tblGrid>
                <a:gridCol w="609600">
                  <a:extLst>
                    <a:ext uri="{9D8B030D-6E8A-4147-A177-3AD203B41FA5}">
                      <a16:colId xmlns:a16="http://schemas.microsoft.com/office/drawing/2014/main" val="3382830884"/>
                    </a:ext>
                  </a:extLst>
                </a:gridCol>
                <a:gridCol w="774700">
                  <a:extLst>
                    <a:ext uri="{9D8B030D-6E8A-4147-A177-3AD203B41FA5}">
                      <a16:colId xmlns:a16="http://schemas.microsoft.com/office/drawing/2014/main" val="1574969003"/>
                    </a:ext>
                  </a:extLst>
                </a:gridCol>
                <a:gridCol w="774700">
                  <a:extLst>
                    <a:ext uri="{9D8B030D-6E8A-4147-A177-3AD203B41FA5}">
                      <a16:colId xmlns:a16="http://schemas.microsoft.com/office/drawing/2014/main" val="2298171130"/>
                    </a:ext>
                  </a:extLst>
                </a:gridCol>
                <a:gridCol w="889000">
                  <a:extLst>
                    <a:ext uri="{9D8B030D-6E8A-4147-A177-3AD203B41FA5}">
                      <a16:colId xmlns:a16="http://schemas.microsoft.com/office/drawing/2014/main" val="483140766"/>
                    </a:ext>
                  </a:extLst>
                </a:gridCol>
                <a:gridCol w="774700">
                  <a:extLst>
                    <a:ext uri="{9D8B030D-6E8A-4147-A177-3AD203B41FA5}">
                      <a16:colId xmlns:a16="http://schemas.microsoft.com/office/drawing/2014/main" val="42143077"/>
                    </a:ext>
                  </a:extLst>
                </a:gridCol>
                <a:gridCol w="774700">
                  <a:extLst>
                    <a:ext uri="{9D8B030D-6E8A-4147-A177-3AD203B41FA5}">
                      <a16:colId xmlns:a16="http://schemas.microsoft.com/office/drawing/2014/main" val="3381575275"/>
                    </a:ext>
                  </a:extLst>
                </a:gridCol>
                <a:gridCol w="673100">
                  <a:extLst>
                    <a:ext uri="{9D8B030D-6E8A-4147-A177-3AD203B41FA5}">
                      <a16:colId xmlns:a16="http://schemas.microsoft.com/office/drawing/2014/main" val="3983401085"/>
                    </a:ext>
                  </a:extLst>
                </a:gridCol>
              </a:tblGrid>
              <a:tr h="647700">
                <a:tc>
                  <a:txBody>
                    <a:bodyPr/>
                    <a:lstStyle/>
                    <a:p>
                      <a:pPr algn="ctr" fontAlgn="ctr"/>
                      <a:r>
                        <a:rPr lang="pt-BR" sz="1000" b="1" i="0" u="none" strike="noStrike" dirty="0">
                          <a:solidFill>
                            <a:srgbClr val="595959"/>
                          </a:solidFill>
                          <a:effectLst/>
                          <a:latin typeface="UnB Office" panose="020B0604020202020204" pitchFamily="34" charset="0"/>
                        </a:rPr>
                        <a:t>Unidade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Valor de Referência Histórico (VRH)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VRH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VRH 20% </a:t>
                      </a:r>
                      <a:br>
                        <a:rPr lang="pt-BR" sz="1000" b="1" i="0" u="none" strike="noStrike">
                          <a:solidFill>
                            <a:srgbClr val="595959"/>
                          </a:solidFill>
                          <a:effectLst/>
                          <a:latin typeface="UnB Office" panose="020B0604020202020204" pitchFamily="34" charset="0"/>
                        </a:rPr>
                      </a:br>
                      <a:r>
                        <a:rPr lang="pt-BR" sz="1000" b="1" i="0" u="none" strike="noStrike">
                          <a:solidFill>
                            <a:srgbClr val="595959"/>
                          </a:solidFill>
                          <a:effectLst/>
                          <a:latin typeface="UnB Office" panose="020B0604020202020204" pitchFamily="34" charset="0"/>
                        </a:rPr>
                        <a:t>+ 2,5 milhões </a:t>
                      </a:r>
                      <a:br>
                        <a:rPr lang="pt-BR" sz="1000" b="1" i="0" u="none" strike="noStrike">
                          <a:solidFill>
                            <a:srgbClr val="595959"/>
                          </a:solidFill>
                          <a:effectLst/>
                          <a:latin typeface="UnB Office" panose="020B0604020202020204" pitchFamily="34" charset="0"/>
                        </a:rPr>
                      </a:br>
                      <a:r>
                        <a:rPr lang="pt-BR" sz="1000" b="1" i="0" u="none" strike="noStrike">
                          <a:solidFill>
                            <a:srgbClr val="595959"/>
                          </a:solidFill>
                          <a:effectLst/>
                          <a:latin typeface="UnB Office" panose="020B0604020202020204" pitchFamily="34" charset="0"/>
                        </a:rPr>
                        <a:t>(ANDIFES)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Matriz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Matriz 2019 Proposta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Variação 2018-2019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369786"/>
                  </a:ext>
                </a:extLst>
              </a:tr>
              <a:tr h="161925">
                <a:tc>
                  <a:txBody>
                    <a:bodyPr/>
                    <a:lstStyle/>
                    <a:p>
                      <a:pPr algn="l" fontAlgn="ctr"/>
                      <a:r>
                        <a:rPr lang="pt-BR" sz="1000" b="0" i="0" u="none" strike="noStrike">
                          <a:solidFill>
                            <a:srgbClr val="000000"/>
                          </a:solidFill>
                          <a:effectLst/>
                          <a:latin typeface="UnB Office" panose="020B0604020202020204" pitchFamily="34" charset="0"/>
                        </a:rPr>
                        <a:t>FAC</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634.993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507.994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109.991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684.898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617.985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30922102"/>
                  </a:ext>
                </a:extLst>
              </a:tr>
              <a:tr h="161925">
                <a:tc>
                  <a:txBody>
                    <a:bodyPr/>
                    <a:lstStyle/>
                    <a:p>
                      <a:pPr algn="l" fontAlgn="ctr"/>
                      <a:r>
                        <a:rPr lang="pt-BR" sz="1000" b="0" i="0" u="none" strike="noStrike">
                          <a:solidFill>
                            <a:srgbClr val="000000"/>
                          </a:solidFill>
                          <a:effectLst/>
                          <a:latin typeface="UnB Office" panose="020B0604020202020204" pitchFamily="34" charset="0"/>
                        </a:rPr>
                        <a:t>FACE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763.317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610.654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256.744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881.478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867.397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41863377"/>
                  </a:ext>
                </a:extLst>
              </a:tr>
              <a:tr h="161925">
                <a:tc>
                  <a:txBody>
                    <a:bodyPr/>
                    <a:lstStyle/>
                    <a:p>
                      <a:pPr algn="l" fontAlgn="ctr"/>
                      <a:r>
                        <a:rPr lang="pt-BR" sz="1000" b="0" i="0" u="none" strike="noStrike">
                          <a:solidFill>
                            <a:srgbClr val="000000"/>
                          </a:solidFill>
                          <a:effectLst/>
                          <a:latin typeface="UnB Office" panose="020B0604020202020204" pitchFamily="34" charset="0"/>
                        </a:rPr>
                        <a:t>FAU</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582.406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UnB Office" panose="020B0604020202020204" pitchFamily="34" charset="0"/>
                        </a:rPr>
                        <a:t>      465.925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125.034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637.564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590.958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45991032"/>
                  </a:ext>
                </a:extLst>
              </a:tr>
              <a:tr h="161925">
                <a:tc>
                  <a:txBody>
                    <a:bodyPr/>
                    <a:lstStyle/>
                    <a:p>
                      <a:pPr algn="l" fontAlgn="ctr"/>
                      <a:r>
                        <a:rPr lang="pt-BR" sz="1000" b="0" i="0" u="none" strike="noStrike">
                          <a:solidFill>
                            <a:srgbClr val="000000"/>
                          </a:solidFill>
                          <a:effectLst/>
                          <a:latin typeface="UnB Office" panose="020B0604020202020204" pitchFamily="34" charset="0"/>
                        </a:rPr>
                        <a:t>FAV</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584.626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467.700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UnB Office" panose="020B0604020202020204" pitchFamily="34" charset="0"/>
                        </a:rPr>
                        <a:t>         326.126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734.492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793.826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20257084"/>
                  </a:ext>
                </a:extLst>
              </a:tr>
              <a:tr h="161925">
                <a:tc>
                  <a:txBody>
                    <a:bodyPr/>
                    <a:lstStyle/>
                    <a:p>
                      <a:pPr algn="l" fontAlgn="ctr"/>
                      <a:r>
                        <a:rPr lang="pt-BR" sz="1000" b="0" i="0" u="none" strike="noStrike">
                          <a:solidFill>
                            <a:srgbClr val="000000"/>
                          </a:solidFill>
                          <a:effectLst/>
                          <a:latin typeface="UnB Office" panose="020B0604020202020204" pitchFamily="34" charset="0"/>
                        </a:rPr>
                        <a:t>FCE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444.556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348.808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711.945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793.365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44844172"/>
                  </a:ext>
                </a:extLst>
              </a:tr>
              <a:tr h="161925">
                <a:tc>
                  <a:txBody>
                    <a:bodyPr/>
                    <a:lstStyle/>
                    <a:p>
                      <a:pPr algn="l" fontAlgn="ctr"/>
                      <a:r>
                        <a:rPr lang="pt-BR" sz="1000" b="0" i="0" u="none" strike="noStrike">
                          <a:solidFill>
                            <a:srgbClr val="000000"/>
                          </a:solidFill>
                          <a:effectLst/>
                          <a:latin typeface="UnB Office" panose="020B0604020202020204" pitchFamily="34" charset="0"/>
                        </a:rPr>
                        <a:t>FCI</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372.238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297.791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417.446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390.331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48154583"/>
                  </a:ext>
                </a:extLst>
              </a:tr>
              <a:tr h="161925">
                <a:tc>
                  <a:txBody>
                    <a:bodyPr/>
                    <a:lstStyle/>
                    <a:p>
                      <a:pPr algn="l" fontAlgn="ctr"/>
                      <a:r>
                        <a:rPr lang="pt-BR" sz="1000" b="0" i="0" u="none" strike="noStrike">
                          <a:solidFill>
                            <a:srgbClr val="000000"/>
                          </a:solidFill>
                          <a:effectLst/>
                          <a:latin typeface="UnB Office" panose="020B0604020202020204" pitchFamily="34" charset="0"/>
                        </a:rPr>
                        <a:t>FD</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352.186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281.749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154.664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415.518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436.413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53295178"/>
                  </a:ext>
                </a:extLst>
              </a:tr>
              <a:tr h="161925">
                <a:tc>
                  <a:txBody>
                    <a:bodyPr/>
                    <a:lstStyle/>
                    <a:p>
                      <a:pPr algn="l" fontAlgn="ctr"/>
                      <a:r>
                        <a:rPr lang="pt-BR" sz="1000" b="0" i="0" u="none" strike="noStrike">
                          <a:solidFill>
                            <a:srgbClr val="000000"/>
                          </a:solidFill>
                          <a:effectLst/>
                          <a:latin typeface="UnB Office" panose="020B0604020202020204" pitchFamily="34" charset="0"/>
                        </a:rPr>
                        <a:t>FE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328.626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262.901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87.368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UnB Office" panose="020B0604020202020204" pitchFamily="34" charset="0"/>
                        </a:rPr>
                        <a:t>      372.672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350.269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11999789"/>
                  </a:ext>
                </a:extLst>
              </a:tr>
              <a:tr h="161925">
                <a:tc>
                  <a:txBody>
                    <a:bodyPr/>
                    <a:lstStyle/>
                    <a:p>
                      <a:pPr algn="l" fontAlgn="ctr"/>
                      <a:r>
                        <a:rPr lang="pt-BR" sz="1000" b="0" i="0" u="none" strike="noStrike">
                          <a:solidFill>
                            <a:srgbClr val="000000"/>
                          </a:solidFill>
                          <a:effectLst/>
                          <a:latin typeface="UnB Office" panose="020B0604020202020204" pitchFamily="34" charset="0"/>
                        </a:rPr>
                        <a:t>FEF</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724.025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579.220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136.027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782.624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715.247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50170354"/>
                  </a:ext>
                </a:extLst>
              </a:tr>
              <a:tr h="161925">
                <a:tc>
                  <a:txBody>
                    <a:bodyPr/>
                    <a:lstStyle/>
                    <a:p>
                      <a:pPr algn="l" fontAlgn="ctr"/>
                      <a:r>
                        <a:rPr lang="pt-BR" sz="1000" b="0" i="0" u="none" strike="noStrike">
                          <a:solidFill>
                            <a:srgbClr val="000000"/>
                          </a:solidFill>
                          <a:effectLst/>
                          <a:latin typeface="UnB Office" panose="020B0604020202020204" pitchFamily="34" charset="0"/>
                        </a:rPr>
                        <a:t>FGA</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416.436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333.149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317.596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650.745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52787907"/>
                  </a:ext>
                </a:extLst>
              </a:tr>
              <a:tr h="161925">
                <a:tc>
                  <a:txBody>
                    <a:bodyPr/>
                    <a:lstStyle/>
                    <a:p>
                      <a:pPr algn="l" fontAlgn="ctr"/>
                      <a:r>
                        <a:rPr lang="pt-BR" sz="1000" b="0" i="0" u="none" strike="noStrike">
                          <a:solidFill>
                            <a:srgbClr val="000000"/>
                          </a:solidFill>
                          <a:effectLst/>
                          <a:latin typeface="UnB Office" panose="020B0604020202020204" pitchFamily="34" charset="0"/>
                        </a:rPr>
                        <a:t>FM</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567.684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454.147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UnB Office" panose="020B0604020202020204" pitchFamily="34" charset="0"/>
                        </a:rPr>
                        <a:t>         350.415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687.818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804.562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0389338"/>
                  </a:ext>
                </a:extLst>
              </a:tr>
              <a:tr h="161925">
                <a:tc>
                  <a:txBody>
                    <a:bodyPr/>
                    <a:lstStyle/>
                    <a:p>
                      <a:pPr algn="l" fontAlgn="ctr"/>
                      <a:r>
                        <a:rPr lang="pt-BR" sz="1000" b="0" i="0" u="none" strike="noStrike">
                          <a:solidFill>
                            <a:srgbClr val="000000"/>
                          </a:solidFill>
                          <a:effectLst/>
                          <a:latin typeface="UnB Office" panose="020B0604020202020204" pitchFamily="34" charset="0"/>
                        </a:rPr>
                        <a:t>FS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944.097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755.277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517.724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1.156.768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1.273.002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83981748"/>
                  </a:ext>
                </a:extLst>
              </a:tr>
              <a:tr h="161925">
                <a:tc>
                  <a:txBody>
                    <a:bodyPr/>
                    <a:lstStyle/>
                    <a:p>
                      <a:pPr algn="l" fontAlgn="ctr"/>
                      <a:r>
                        <a:rPr lang="pt-BR" sz="1000" b="0" i="0" u="none" strike="noStrike">
                          <a:solidFill>
                            <a:srgbClr val="000000"/>
                          </a:solidFill>
                          <a:effectLst/>
                          <a:latin typeface="UnB Office" panose="020B0604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983.566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786.853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604.940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1.264.021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1.391.793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03985751"/>
                  </a:ext>
                </a:extLst>
              </a:tr>
              <a:tr h="161925">
                <a:tc>
                  <a:txBody>
                    <a:bodyPr/>
                    <a:lstStyle/>
                    <a:p>
                      <a:pPr algn="l" fontAlgn="ctr"/>
                      <a:r>
                        <a:rPr lang="pt-BR" sz="1000" b="0" i="0" u="none" strike="noStrike">
                          <a:solidFill>
                            <a:srgbClr val="000000"/>
                          </a:solidFill>
                          <a:effectLst/>
                          <a:latin typeface="UnB Office" panose="020B0604020202020204" pitchFamily="34" charset="0"/>
                        </a:rPr>
                        <a:t>FUP</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442.159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353.727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161.402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532.935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515.129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47057240"/>
                  </a:ext>
                </a:extLst>
              </a:tr>
              <a:tr h="161925">
                <a:tc>
                  <a:txBody>
                    <a:bodyPr/>
                    <a:lstStyle/>
                    <a:p>
                      <a:pPr algn="l" fontAlgn="ctr"/>
                      <a:r>
                        <a:rPr lang="pt-BR" sz="1000" b="0" i="0" u="none" strike="noStrike">
                          <a:solidFill>
                            <a:srgbClr val="000000"/>
                          </a:solidFill>
                          <a:effectLst/>
                          <a:latin typeface="UnB Office" panose="020B0604020202020204" pitchFamily="34" charset="0"/>
                        </a:rPr>
                        <a:t>IB</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937.972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750.377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300.764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1.078.704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1.051.142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39909431"/>
                  </a:ext>
                </a:extLst>
              </a:tr>
              <a:tr h="161925">
                <a:tc>
                  <a:txBody>
                    <a:bodyPr/>
                    <a:lstStyle/>
                    <a:p>
                      <a:pPr algn="l" fontAlgn="ctr"/>
                      <a:r>
                        <a:rPr lang="pt-BR" sz="1000" b="0" i="0" u="none" strike="noStrike">
                          <a:solidFill>
                            <a:srgbClr val="000000"/>
                          </a:solidFill>
                          <a:effectLst/>
                          <a:latin typeface="UnB Office" panose="020B0604020202020204" pitchFamily="34" charset="0"/>
                        </a:rPr>
                        <a:t>ICS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439.607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351.686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90.938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478.980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442.624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317244885"/>
                  </a:ext>
                </a:extLst>
              </a:tr>
              <a:tr h="161925">
                <a:tc>
                  <a:txBody>
                    <a:bodyPr/>
                    <a:lstStyle/>
                    <a:p>
                      <a:pPr algn="l" fontAlgn="ctr"/>
                      <a:r>
                        <a:rPr lang="pt-BR" sz="1000" b="0" i="0" u="none" strike="noStrike">
                          <a:solidFill>
                            <a:srgbClr val="000000"/>
                          </a:solidFill>
                          <a:effectLst/>
                          <a:latin typeface="UnB Office" panose="020B0604020202020204" pitchFamily="34" charset="0"/>
                        </a:rPr>
                        <a:t>IdA</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555.040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444.032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227.450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647.762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671.482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329438263"/>
                  </a:ext>
                </a:extLst>
              </a:tr>
              <a:tr h="161925">
                <a:tc>
                  <a:txBody>
                    <a:bodyPr/>
                    <a:lstStyle/>
                    <a:p>
                      <a:pPr algn="l" fontAlgn="ctr"/>
                      <a:r>
                        <a:rPr lang="pt-BR" sz="1000" b="0" i="0" u="none" strike="noStrike">
                          <a:solidFill>
                            <a:srgbClr val="000000"/>
                          </a:solidFill>
                          <a:effectLst/>
                          <a:latin typeface="UnB Office" panose="020B0604020202020204" pitchFamily="34" charset="0"/>
                        </a:rPr>
                        <a:t>IE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659.120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527.296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231.090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767.783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758.386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64510069"/>
                  </a:ext>
                </a:extLst>
              </a:tr>
              <a:tr h="161925">
                <a:tc>
                  <a:txBody>
                    <a:bodyPr/>
                    <a:lstStyle/>
                    <a:p>
                      <a:pPr algn="l" fontAlgn="ctr"/>
                      <a:r>
                        <a:rPr lang="pt-BR" sz="1000" b="0" i="0" u="none" strike="noStrike">
                          <a:solidFill>
                            <a:srgbClr val="000000"/>
                          </a:solidFill>
                          <a:effectLst/>
                          <a:latin typeface="UnB Office" panose="020B0604020202020204" pitchFamily="34" charset="0"/>
                        </a:rPr>
                        <a:t>IF</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486.080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388.864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87.926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521.158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476.789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84323735"/>
                  </a:ext>
                </a:extLst>
              </a:tr>
              <a:tr h="161925">
                <a:tc>
                  <a:txBody>
                    <a:bodyPr/>
                    <a:lstStyle/>
                    <a:p>
                      <a:pPr algn="l" fontAlgn="ctr"/>
                      <a:r>
                        <a:rPr lang="pt-BR" sz="1000" b="0" i="0" u="none" strike="noStrike">
                          <a:solidFill>
                            <a:srgbClr val="000000"/>
                          </a:solidFill>
                          <a:effectLst/>
                          <a:latin typeface="UnB Office" panose="020B0604020202020204" pitchFamily="34" charset="0"/>
                        </a:rPr>
                        <a:t>IG</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972.921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778.337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140.242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1.054.838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918.579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64777034"/>
                  </a:ext>
                </a:extLst>
              </a:tr>
              <a:tr h="161925">
                <a:tc>
                  <a:txBody>
                    <a:bodyPr/>
                    <a:lstStyle/>
                    <a:p>
                      <a:pPr algn="l" fontAlgn="ctr"/>
                      <a:r>
                        <a:rPr lang="pt-BR" sz="1000" b="0" i="0" u="none" strike="noStrike">
                          <a:solidFill>
                            <a:srgbClr val="000000"/>
                          </a:solidFill>
                          <a:effectLst/>
                          <a:latin typeface="UnB Office" panose="020B0604020202020204" pitchFamily="34" charset="0"/>
                        </a:rPr>
                        <a:t>IH</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634.246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507.397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244.616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748.092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752.013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89855645"/>
                  </a:ext>
                </a:extLst>
              </a:tr>
              <a:tr h="161925">
                <a:tc>
                  <a:txBody>
                    <a:bodyPr/>
                    <a:lstStyle/>
                    <a:p>
                      <a:pPr algn="l" fontAlgn="ctr"/>
                      <a:r>
                        <a:rPr lang="pt-BR" sz="1000" b="0" i="0" u="none" strike="noStrike">
                          <a:solidFill>
                            <a:srgbClr val="000000"/>
                          </a:solidFill>
                          <a:effectLst/>
                          <a:latin typeface="UnB Office" panose="020B0604020202020204" pitchFamily="34" charset="0"/>
                        </a:rPr>
                        <a:t>IL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699.528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559.623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226.832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797.826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786.454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24873005"/>
                  </a:ext>
                </a:extLst>
              </a:tr>
              <a:tr h="161925">
                <a:tc>
                  <a:txBody>
                    <a:bodyPr/>
                    <a:lstStyle/>
                    <a:p>
                      <a:pPr algn="l" fontAlgn="ctr"/>
                      <a:r>
                        <a:rPr lang="pt-BR" sz="1000" b="0" i="0" u="none" strike="noStrike">
                          <a:solidFill>
                            <a:srgbClr val="000000"/>
                          </a:solidFill>
                          <a:effectLst/>
                          <a:latin typeface="UnB Office" panose="020B0604020202020204" pitchFamily="34" charset="0"/>
                        </a:rPr>
                        <a:t>IP</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648.685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518.948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126.381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702.141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02452778"/>
                  </a:ext>
                </a:extLst>
              </a:tr>
              <a:tr h="161925">
                <a:tc>
                  <a:txBody>
                    <a:bodyPr/>
                    <a:lstStyle/>
                    <a:p>
                      <a:pPr algn="l" fontAlgn="ctr"/>
                      <a:r>
                        <a:rPr lang="pt-BR" sz="1000" b="0" i="0" u="none" strike="noStrike">
                          <a:solidFill>
                            <a:srgbClr val="000000"/>
                          </a:solidFill>
                          <a:effectLst/>
                          <a:latin typeface="UnB Office" panose="020B0604020202020204" pitchFamily="34" charset="0"/>
                        </a:rPr>
                        <a:t>IPOL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297.925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238.340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48.736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322.808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287.077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30302122"/>
                  </a:ext>
                </a:extLst>
              </a:tr>
              <a:tr h="161925">
                <a:tc>
                  <a:txBody>
                    <a:bodyPr/>
                    <a:lstStyle/>
                    <a:p>
                      <a:pPr algn="l" fontAlgn="ctr"/>
                      <a:r>
                        <a:rPr lang="pt-BR" sz="1000" b="0" i="0" u="none" strike="noStrike">
                          <a:solidFill>
                            <a:srgbClr val="000000"/>
                          </a:solidFill>
                          <a:effectLst/>
                          <a:latin typeface="UnB Office" panose="020B0604020202020204" pitchFamily="34" charset="0"/>
                        </a:rPr>
                        <a:t>IQ</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550.224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440.179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210.438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648.612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650.617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UnB Office"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41004776"/>
                  </a:ext>
                </a:extLst>
              </a:tr>
              <a:tr h="161925">
                <a:tc>
                  <a:txBody>
                    <a:bodyPr/>
                    <a:lstStyle/>
                    <a:p>
                      <a:pPr algn="l" fontAlgn="ctr"/>
                      <a:r>
                        <a:rPr lang="pt-BR" sz="1000" b="0" i="0" u="none" strike="noStrike">
                          <a:solidFill>
                            <a:srgbClr val="000000"/>
                          </a:solidFill>
                          <a:effectLst/>
                          <a:latin typeface="UnB Office" panose="020B0604020202020204" pitchFamily="34" charset="0"/>
                        </a:rPr>
                        <a:t>IREL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288.000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230.400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59.488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316.871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000" b="0" i="0" u="none" strike="noStrike">
                          <a:solidFill>
                            <a:srgbClr val="000000"/>
                          </a:solidFill>
                          <a:effectLst/>
                          <a:latin typeface="UnB Office" panose="020B0604020202020204" pitchFamily="34" charset="0"/>
                        </a:rPr>
                        <a:t>      289.888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0" i="1" u="none" strike="noStrike">
                          <a:solidFill>
                            <a:srgbClr val="9C0006"/>
                          </a:solidFill>
                          <a:effectLst/>
                          <a:latin typeface="UnB Office"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0802"/>
                  </a:ext>
                </a:extLst>
              </a:tr>
              <a:tr h="161925">
                <a:tc>
                  <a:txBody>
                    <a:bodyPr/>
                    <a:lstStyle/>
                    <a:p>
                      <a:pPr algn="l" fontAlgn="ctr"/>
                      <a:r>
                        <a:rPr lang="pt-BR" sz="1000" b="1" i="0" u="none" strike="noStrike">
                          <a:solidFill>
                            <a:srgbClr val="595959"/>
                          </a:solidFill>
                          <a:effectLst/>
                          <a:latin typeface="UnB Office" panose="020B0604020202020204" pitchFamily="34" charset="0"/>
                        </a:rPr>
                        <a:t>Total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15.421.402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12.337.121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5.584.280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17.921.402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595959"/>
                          </a:solidFill>
                          <a:effectLst/>
                          <a:latin typeface="UnB Office" panose="020B0604020202020204" pitchFamily="34" charset="0"/>
                        </a:rPr>
                        <a:t> 17.921.402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595959"/>
                          </a:solidFill>
                          <a:effectLst/>
                          <a:latin typeface="UnB Office"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38713"/>
                  </a:ext>
                </a:extLst>
              </a:tr>
            </a:tbl>
          </a:graphicData>
        </a:graphic>
      </p:graphicFrame>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238745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908720"/>
          </a:xfrm>
          <a:ln w="19050">
            <a:solidFill>
              <a:schemeClr val="tx2"/>
            </a:solidFill>
          </a:ln>
        </p:spPr>
        <p:txBody>
          <a:bodyPr anchor="b">
            <a:normAutofit/>
          </a:bodyPr>
          <a:lstStyle/>
          <a:p>
            <a:r>
              <a:rPr lang="pt-BR" sz="3200" b="1" dirty="0">
                <a:latin typeface="UnB Office" panose="020B0604020202020204" pitchFamily="34" charset="0"/>
              </a:rPr>
              <a:t>Matriz UnB 2019</a:t>
            </a:r>
            <a:br>
              <a:rPr lang="pt-BR" sz="3200" b="1" dirty="0">
                <a:latin typeface="UnB Office" panose="020B0604020202020204" pitchFamily="34" charset="0"/>
              </a:rPr>
            </a:br>
            <a:r>
              <a:rPr lang="pt-BR" sz="2400" b="1" dirty="0">
                <a:latin typeface="UnB Office" panose="020B0604020202020204" pitchFamily="34" charset="0"/>
              </a:rPr>
              <a:t>Proposta 2</a:t>
            </a:r>
            <a:endParaRPr lang="pt-BR" sz="3200" b="1" dirty="0">
              <a:latin typeface="UnB Office" panose="020B0604020202020204" pitchFamily="34" charset="0"/>
            </a:endParaRPr>
          </a:p>
        </p:txBody>
      </p:sp>
      <p:sp>
        <p:nvSpPr>
          <p:cNvPr id="5" name="Espaço Reservado para Conteúdo 4"/>
          <p:cNvSpPr>
            <a:spLocks noGrp="1"/>
          </p:cNvSpPr>
          <p:nvPr>
            <p:ph idx="1"/>
          </p:nvPr>
        </p:nvSpPr>
        <p:spPr>
          <a:xfrm>
            <a:off x="457200" y="1124744"/>
            <a:ext cx="8229600" cy="5472608"/>
          </a:xfrm>
        </p:spPr>
        <p:txBody>
          <a:bodyPr>
            <a:normAutofit/>
          </a:bodyPr>
          <a:lstStyle/>
          <a:p>
            <a:pPr marL="0" indent="0" algn="just">
              <a:buNone/>
            </a:pPr>
            <a:r>
              <a:rPr lang="pt-BR" sz="2400" b="1" dirty="0">
                <a:solidFill>
                  <a:schemeClr val="tx1">
                    <a:lumMod val="75000"/>
                    <a:lumOff val="25000"/>
                  </a:schemeClr>
                </a:solidFill>
                <a:latin typeface="UnB Office" panose="020B0604020202020204" pitchFamily="34" charset="0"/>
              </a:rPr>
              <a:t>Nova Matriz - Proposta 2</a:t>
            </a:r>
          </a:p>
          <a:p>
            <a:pPr marL="0" indent="0" algn="just">
              <a:buNone/>
            </a:pPr>
            <a:r>
              <a:rPr lang="pt-BR" sz="2400" dirty="0">
                <a:solidFill>
                  <a:schemeClr val="tx1">
                    <a:lumMod val="75000"/>
                    <a:lumOff val="25000"/>
                  </a:schemeClr>
                </a:solidFill>
                <a:latin typeface="UnB Office" panose="020B0604020202020204" pitchFamily="34" charset="0"/>
              </a:rPr>
              <a:t>• Recursos assegurados:</a:t>
            </a:r>
          </a:p>
          <a:p>
            <a:pPr marL="0" indent="0" algn="just">
              <a:buNone/>
            </a:pPr>
            <a:r>
              <a:rPr lang="pt-BR" sz="2400" dirty="0">
                <a:solidFill>
                  <a:schemeClr val="tx1">
                    <a:lumMod val="75000"/>
                    <a:lumOff val="25000"/>
                  </a:schemeClr>
                </a:solidFill>
                <a:latin typeface="UnB Office" panose="020B0604020202020204" pitchFamily="34" charset="0"/>
              </a:rPr>
              <a:t>Total autorizado 2017 = R$ 15.421.402</a:t>
            </a:r>
          </a:p>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 Recursos distribuídos pela Matriz ANDIFES:</a:t>
            </a:r>
          </a:p>
          <a:p>
            <a:pPr marL="0" indent="0" algn="just">
              <a:buNone/>
            </a:pPr>
            <a:r>
              <a:rPr lang="pt-BR" sz="2400" dirty="0">
                <a:solidFill>
                  <a:schemeClr val="tx1">
                    <a:lumMod val="75000"/>
                    <a:lumOff val="25000"/>
                  </a:schemeClr>
                </a:solidFill>
                <a:latin typeface="UnB Office" panose="020B0604020202020204" pitchFamily="34" charset="0"/>
              </a:rPr>
              <a:t>R$ 2,5 milhões</a:t>
            </a:r>
          </a:p>
          <a:p>
            <a:pPr marL="0" indent="0" algn="just">
              <a:buNone/>
            </a:pPr>
            <a:endParaRPr lang="pt-BR" sz="2400" dirty="0">
              <a:solidFill>
                <a:schemeClr val="tx1">
                  <a:lumMod val="75000"/>
                  <a:lumOff val="25000"/>
                </a:schemeClr>
              </a:solidFill>
              <a:latin typeface="UnB Office" panose="020B0604020202020204" pitchFamily="34" charset="0"/>
            </a:endParaRPr>
          </a:p>
          <a:p>
            <a:pPr marL="0" indent="0" algn="just">
              <a:buNone/>
            </a:pPr>
            <a:r>
              <a:rPr lang="pt-BR" sz="2400" dirty="0">
                <a:solidFill>
                  <a:schemeClr val="tx1">
                    <a:lumMod val="75000"/>
                    <a:lumOff val="25000"/>
                  </a:schemeClr>
                </a:solidFill>
                <a:latin typeface="UnB Office" panose="020B0604020202020204" pitchFamily="34" charset="0"/>
              </a:rPr>
              <a:t>O montante de R$ 17.921.402 </a:t>
            </a:r>
          </a:p>
          <a:p>
            <a:pPr marL="0" indent="0" algn="just">
              <a:buNone/>
            </a:pPr>
            <a:r>
              <a:rPr lang="pt-BR" sz="2400" dirty="0">
                <a:solidFill>
                  <a:schemeClr val="tx1">
                    <a:lumMod val="75000"/>
                    <a:lumOff val="25000"/>
                  </a:schemeClr>
                </a:solidFill>
                <a:latin typeface="UnB Office" panose="020B0604020202020204" pitchFamily="34" charset="0"/>
              </a:rPr>
              <a:t>(R$ 15.421.402 + R$ 2.500.000) foi alocado entre todas as unidades acadêmicas. </a:t>
            </a:r>
          </a:p>
          <a:p>
            <a:pPr algn="just"/>
            <a:endParaRPr lang="pt-BR" sz="2400" dirty="0">
              <a:solidFill>
                <a:schemeClr val="tx1">
                  <a:lumMod val="75000"/>
                  <a:lumOff val="25000"/>
                </a:schemeClr>
              </a:solidFill>
              <a:latin typeface="UnB Office" panose="020B0604020202020204" pitchFamily="34" charset="0"/>
            </a:endParaRPr>
          </a:p>
        </p:txBody>
      </p:sp>
      <p:pic>
        <p:nvPicPr>
          <p:cNvPr id="7" name="Imagem 6" descr="un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355" y="77892"/>
            <a:ext cx="873125" cy="398780"/>
          </a:xfrm>
          <a:prstGeom prst="rect">
            <a:avLst/>
          </a:prstGeom>
          <a:noFill/>
          <a:ln>
            <a:noFill/>
          </a:ln>
        </p:spPr>
      </p:pic>
    </p:spTree>
    <p:extLst>
      <p:ext uri="{BB962C8B-B14F-4D97-AF65-F5344CB8AC3E}">
        <p14:creationId xmlns:p14="http://schemas.microsoft.com/office/powerpoint/2010/main" val="88552628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8139</TotalTime>
  <Words>2056</Words>
  <Application>Microsoft Macintosh PowerPoint</Application>
  <PresentationFormat>On-screen Show (4:3)</PresentationFormat>
  <Paragraphs>994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UnB Office</vt:lpstr>
      <vt:lpstr>Tema do Office</vt:lpstr>
      <vt:lpstr>Matriz 2019   UnB – Universidade de Brasília</vt:lpstr>
      <vt:lpstr>Sumário</vt:lpstr>
      <vt:lpstr>LOA UnB 2016 a 2017 e PLOA 2019</vt:lpstr>
      <vt:lpstr>Investimento - LOA UnB 2016 a 2017 e PLOA 2019</vt:lpstr>
      <vt:lpstr>ODC (Custeio) - LOA UnB 2016 a 2017 e PLOA 2019</vt:lpstr>
      <vt:lpstr>Matriz UnB 2019 Valor de Referência Histórico</vt:lpstr>
      <vt:lpstr>Matriz UnB 2019 Proposta 1</vt:lpstr>
      <vt:lpstr>Matriz UnB 2019 Proposta 1</vt:lpstr>
      <vt:lpstr>Matriz UnB 2019 Proposta 2</vt:lpstr>
      <vt:lpstr>Matriz UnB 2019 Proposta 2</vt:lpstr>
      <vt:lpstr>Matriz UnB 2019 Proposta Final – COM Reposições</vt:lpstr>
      <vt:lpstr>Matriz UnB 2019 Reposições</vt:lpstr>
      <vt:lpstr>Matriz UnB 2019 – Unidades acadêmicas </vt:lpstr>
      <vt:lpstr>Matriz UnB 2019 Proposta Unidades Administrativas</vt:lpstr>
      <vt:lpstr> </vt:lpstr>
      <vt:lpstr>Matriz UnB 2019 TAE &amp; DEQ</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CENSUP – Censo da Educação Superior</dc:title>
  <dc:creator>guilherme.viana</dc:creator>
  <cp:lastModifiedBy>Denise Imbroisi</cp:lastModifiedBy>
  <cp:revision>123</cp:revision>
  <cp:lastPrinted>2018-11-08T13:02:17Z</cp:lastPrinted>
  <dcterms:created xsi:type="dcterms:W3CDTF">2016-09-06T17:53:29Z</dcterms:created>
  <dcterms:modified xsi:type="dcterms:W3CDTF">2018-11-09T13:02:42Z</dcterms:modified>
</cp:coreProperties>
</file>